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8" r:id="rId2"/>
    <p:sldId id="257" r:id="rId3"/>
    <p:sldId id="258" r:id="rId4"/>
    <p:sldId id="259" r:id="rId5"/>
    <p:sldId id="260" r:id="rId6"/>
    <p:sldId id="261" r:id="rId7"/>
    <p:sldId id="262" r:id="rId8"/>
    <p:sldId id="263" r:id="rId9"/>
    <p:sldId id="264" r:id="rId10"/>
    <p:sldId id="265" r:id="rId11"/>
    <p:sldId id="270" r:id="rId12"/>
    <p:sldId id="269" r:id="rId13"/>
    <p:sldId id="278" r:id="rId14"/>
    <p:sldId id="277" r:id="rId15"/>
    <p:sldId id="274" r:id="rId16"/>
    <p:sldId id="272" r:id="rId17"/>
    <p:sldId id="273" r:id="rId18"/>
    <p:sldId id="271" r:id="rId19"/>
    <p:sldId id="275" r:id="rId20"/>
    <p:sldId id="276" r:id="rId21"/>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3613" autoAdjust="0"/>
  </p:normalViewPr>
  <p:slideViewPr>
    <p:cSldViewPr>
      <p:cViewPr varScale="1">
        <p:scale>
          <a:sx n="62" d="100"/>
          <a:sy n="62" d="100"/>
        </p:scale>
        <p:origin x="1626"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9CD7A5-B1D7-8F46-B474-C726A50793D1}" type="datetimeFigureOut">
              <a:rPr lang="it-IT" smtClean="0"/>
              <a:t>24/06/2015</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557EE-A88F-5744-A43C-3AD2708267D9}" type="slidenum">
              <a:rPr lang="en-US" smtClean="0"/>
              <a:t>‹#›</a:t>
            </a:fld>
            <a:endParaRPr lang="en-US"/>
          </a:p>
        </p:txBody>
      </p:sp>
    </p:spTree>
    <p:extLst>
      <p:ext uri="{BB962C8B-B14F-4D97-AF65-F5344CB8AC3E}">
        <p14:creationId xmlns:p14="http://schemas.microsoft.com/office/powerpoint/2010/main" val="36293943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Now, few commentators realize that</a:t>
            </a:r>
            <a:r>
              <a:rPr lang="en-US" baseline="0" dirty="0" smtClean="0"/>
              <a:t> translating means experimenting new cures – and that this process</a:t>
            </a:r>
            <a:r>
              <a:rPr lang="en-US" dirty="0" smtClean="0"/>
              <a:t> poses an ethical dilemma:</a:t>
            </a:r>
            <a:r>
              <a:rPr lang="en-US" baseline="0" dirty="0" smtClean="0"/>
              <a:t> is our current clinical research ethics framework fit for translational purposes? </a:t>
            </a:r>
            <a:endParaRPr lang="en-US" dirty="0"/>
          </a:p>
        </p:txBody>
      </p:sp>
      <p:sp>
        <p:nvSpPr>
          <p:cNvPr id="4" name="Segnaposto numero diapositiva 3"/>
          <p:cNvSpPr>
            <a:spLocks noGrp="1"/>
          </p:cNvSpPr>
          <p:nvPr>
            <p:ph type="sldNum" sz="quarter" idx="10"/>
          </p:nvPr>
        </p:nvSpPr>
        <p:spPr/>
        <p:txBody>
          <a:bodyPr/>
          <a:lstStyle/>
          <a:p>
            <a:fld id="{A73557EE-A88F-5744-A43C-3AD2708267D9}" type="slidenum">
              <a:rPr lang="en-US" smtClean="0"/>
              <a:t>1</a:t>
            </a:fld>
            <a:endParaRPr lang="en-US"/>
          </a:p>
        </p:txBody>
      </p:sp>
    </p:spTree>
    <p:extLst>
      <p:ext uri="{BB962C8B-B14F-4D97-AF65-F5344CB8AC3E}">
        <p14:creationId xmlns:p14="http://schemas.microsoft.com/office/powerpoint/2010/main" val="419206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One way of doing it</a:t>
            </a:r>
            <a:r>
              <a:rPr lang="en-US" baseline="0" dirty="0" smtClean="0"/>
              <a:t> is to invest on even greater supply of scientific knowledge in the hope that some linear relation occurs between scientific input and translational output</a:t>
            </a:r>
            <a:endParaRPr lang="en-US" dirty="0"/>
          </a:p>
        </p:txBody>
      </p:sp>
      <p:sp>
        <p:nvSpPr>
          <p:cNvPr id="4" name="Segnaposto numero diapositiva 3"/>
          <p:cNvSpPr>
            <a:spLocks noGrp="1"/>
          </p:cNvSpPr>
          <p:nvPr>
            <p:ph type="sldNum" sz="quarter" idx="10"/>
          </p:nvPr>
        </p:nvSpPr>
        <p:spPr/>
        <p:txBody>
          <a:bodyPr/>
          <a:lstStyle/>
          <a:p>
            <a:fld id="{A73557EE-A88F-5744-A43C-3AD2708267D9}" type="slidenum">
              <a:rPr lang="en-US" smtClean="0"/>
              <a:t>10</a:t>
            </a:fld>
            <a:endParaRPr lang="en-US"/>
          </a:p>
        </p:txBody>
      </p:sp>
    </p:spTree>
    <p:extLst>
      <p:ext uri="{BB962C8B-B14F-4D97-AF65-F5344CB8AC3E}">
        <p14:creationId xmlns:p14="http://schemas.microsoft.com/office/powerpoint/2010/main" val="2574360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Another way is to expand</a:t>
            </a:r>
            <a:r>
              <a:rPr lang="en-US" baseline="0" dirty="0" smtClean="0"/>
              <a:t> demand for new therapies for example by implementing earning by doing experimentation. think of adaptive licensing schemes, or conditional marketing authorization for regenerative medicine products in japan.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egnaposto numero diapositiva 3"/>
          <p:cNvSpPr>
            <a:spLocks noGrp="1"/>
          </p:cNvSpPr>
          <p:nvPr>
            <p:ph type="sldNum" sz="quarter" idx="10"/>
          </p:nvPr>
        </p:nvSpPr>
        <p:spPr/>
        <p:txBody>
          <a:bodyPr/>
          <a:lstStyle/>
          <a:p>
            <a:fld id="{A73557EE-A88F-5744-A43C-3AD2708267D9}" type="slidenum">
              <a:rPr lang="en-US" smtClean="0"/>
              <a:t>11</a:t>
            </a:fld>
            <a:endParaRPr lang="en-US"/>
          </a:p>
        </p:txBody>
      </p:sp>
    </p:spTree>
    <p:extLst>
      <p:ext uri="{BB962C8B-B14F-4D97-AF65-F5344CB8AC3E}">
        <p14:creationId xmlns:p14="http://schemas.microsoft.com/office/powerpoint/2010/main" val="4185594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Thus far, form an ethical perspective, clinical research</a:t>
            </a:r>
            <a:r>
              <a:rPr lang="en-US" baseline="0" dirty="0" smtClean="0"/>
              <a:t> has been sharply distinguished from clinical practice: the former aims at producing generalizable knowledge while the latter aims a treating patients </a:t>
            </a:r>
            <a:endParaRPr lang="en-US" dirty="0"/>
          </a:p>
        </p:txBody>
      </p:sp>
      <p:sp>
        <p:nvSpPr>
          <p:cNvPr id="4" name="Segnaposto numero diapositiva 3"/>
          <p:cNvSpPr>
            <a:spLocks noGrp="1"/>
          </p:cNvSpPr>
          <p:nvPr>
            <p:ph type="sldNum" sz="quarter" idx="10"/>
          </p:nvPr>
        </p:nvSpPr>
        <p:spPr/>
        <p:txBody>
          <a:bodyPr/>
          <a:lstStyle/>
          <a:p>
            <a:fld id="{A73557EE-A88F-5744-A43C-3AD2708267D9}" type="slidenum">
              <a:rPr lang="en-US" smtClean="0"/>
              <a:t>12</a:t>
            </a:fld>
            <a:endParaRPr lang="en-US"/>
          </a:p>
        </p:txBody>
      </p:sp>
    </p:spTree>
    <p:extLst>
      <p:ext uri="{BB962C8B-B14F-4D97-AF65-F5344CB8AC3E}">
        <p14:creationId xmlns:p14="http://schemas.microsoft.com/office/powerpoint/2010/main" val="1684312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Ethics in this context has a gatekeeping role,</a:t>
            </a:r>
            <a:r>
              <a:rPr lang="en-US" baseline="0" dirty="0" smtClean="0"/>
              <a:t> to make sure participants do not expect any therapeutic benefit from participation. Is this model still viable? Apparently not.</a:t>
            </a:r>
            <a:endParaRPr lang="en-US" dirty="0"/>
          </a:p>
        </p:txBody>
      </p:sp>
      <p:sp>
        <p:nvSpPr>
          <p:cNvPr id="4" name="Segnaposto numero diapositiva 3"/>
          <p:cNvSpPr>
            <a:spLocks noGrp="1"/>
          </p:cNvSpPr>
          <p:nvPr>
            <p:ph type="sldNum" sz="quarter" idx="10"/>
          </p:nvPr>
        </p:nvSpPr>
        <p:spPr/>
        <p:txBody>
          <a:bodyPr/>
          <a:lstStyle/>
          <a:p>
            <a:fld id="{A73557EE-A88F-5744-A43C-3AD2708267D9}" type="slidenum">
              <a:rPr lang="en-US" smtClean="0"/>
              <a:t>13</a:t>
            </a:fld>
            <a:endParaRPr lang="en-US"/>
          </a:p>
        </p:txBody>
      </p:sp>
    </p:spTree>
    <p:extLst>
      <p:ext uri="{BB962C8B-B14F-4D97-AF65-F5344CB8AC3E}">
        <p14:creationId xmlns:p14="http://schemas.microsoft.com/office/powerpoint/2010/main" val="1253067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Learning by doing sounds like a fantastic </a:t>
            </a:r>
            <a:r>
              <a:rPr lang="en-US" baseline="0" dirty="0" smtClean="0"/>
              <a:t>new prototype of clinical research: however, in practical terms it means that new drugs will be released on the market earlier while their efficacy will only be tested afterwards. </a:t>
            </a:r>
          </a:p>
        </p:txBody>
      </p:sp>
      <p:sp>
        <p:nvSpPr>
          <p:cNvPr id="4" name="Segnaposto numero diapositiva 3"/>
          <p:cNvSpPr>
            <a:spLocks noGrp="1"/>
          </p:cNvSpPr>
          <p:nvPr>
            <p:ph type="sldNum" sz="quarter" idx="10"/>
          </p:nvPr>
        </p:nvSpPr>
        <p:spPr/>
        <p:txBody>
          <a:bodyPr/>
          <a:lstStyle/>
          <a:p>
            <a:fld id="{A73557EE-A88F-5744-A43C-3AD2708267D9}" type="slidenum">
              <a:rPr lang="en-US" smtClean="0"/>
              <a:t>14</a:t>
            </a:fld>
            <a:endParaRPr lang="en-US"/>
          </a:p>
        </p:txBody>
      </p:sp>
    </p:spTree>
    <p:extLst>
      <p:ext uri="{BB962C8B-B14F-4D97-AF65-F5344CB8AC3E}">
        <p14:creationId xmlns:p14="http://schemas.microsoft.com/office/powerpoint/2010/main" val="1076066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This</a:t>
            </a:r>
            <a:r>
              <a:rPr lang="en-US" baseline="0" dirty="0" smtClean="0"/>
              <a:t> means that the pivotal ethical distinction between knowing and curing, between research and practice no longer does its job of distinguishing two domains that are actually merging</a:t>
            </a:r>
            <a:endParaRPr lang="en-US" dirty="0"/>
          </a:p>
        </p:txBody>
      </p:sp>
      <p:sp>
        <p:nvSpPr>
          <p:cNvPr id="4" name="Segnaposto numero diapositiva 3"/>
          <p:cNvSpPr>
            <a:spLocks noGrp="1"/>
          </p:cNvSpPr>
          <p:nvPr>
            <p:ph type="sldNum" sz="quarter" idx="10"/>
          </p:nvPr>
        </p:nvSpPr>
        <p:spPr/>
        <p:txBody>
          <a:bodyPr/>
          <a:lstStyle/>
          <a:p>
            <a:fld id="{A73557EE-A88F-5744-A43C-3AD2708267D9}" type="slidenum">
              <a:rPr lang="en-US" smtClean="0"/>
              <a:t>15</a:t>
            </a:fld>
            <a:endParaRPr lang="en-US"/>
          </a:p>
        </p:txBody>
      </p:sp>
    </p:spTree>
    <p:extLst>
      <p:ext uri="{BB962C8B-B14F-4D97-AF65-F5344CB8AC3E}">
        <p14:creationId xmlns:p14="http://schemas.microsoft.com/office/powerpoint/2010/main" val="653091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new model puts patients’ choice at the center of the scene,</a:t>
            </a:r>
            <a:r>
              <a:rPr lang="en-US" baseline="0" dirty="0" smtClean="0"/>
              <a:t> since, especially for patients who have exhausted all other therapeutic options, getting access to a novel procedure will constitute an opportunity they may wish to take even in spite of lack of evidence</a:t>
            </a:r>
            <a:endParaRPr lang="en-US" dirty="0" smtClean="0"/>
          </a:p>
          <a:p>
            <a:endParaRPr lang="en-US" dirty="0"/>
          </a:p>
        </p:txBody>
      </p:sp>
      <p:sp>
        <p:nvSpPr>
          <p:cNvPr id="4" name="Segnaposto numero diapositiva 3"/>
          <p:cNvSpPr>
            <a:spLocks noGrp="1"/>
          </p:cNvSpPr>
          <p:nvPr>
            <p:ph type="sldNum" sz="quarter" idx="10"/>
          </p:nvPr>
        </p:nvSpPr>
        <p:spPr/>
        <p:txBody>
          <a:bodyPr/>
          <a:lstStyle/>
          <a:p>
            <a:fld id="{A73557EE-A88F-5744-A43C-3AD2708267D9}" type="slidenum">
              <a:rPr lang="en-US" smtClean="0"/>
              <a:t>16</a:t>
            </a:fld>
            <a:endParaRPr lang="en-US"/>
          </a:p>
        </p:txBody>
      </p:sp>
    </p:spTree>
    <p:extLst>
      <p:ext uri="{BB962C8B-B14F-4D97-AF65-F5344CB8AC3E}">
        <p14:creationId xmlns:p14="http://schemas.microsoft.com/office/powerpoint/2010/main" val="503878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However, real-time learning implies accepting a great deal of uncertainty – and this looks</a:t>
            </a:r>
            <a:r>
              <a:rPr lang="en-US" baseline="0" dirty="0" smtClean="0"/>
              <a:t> very much like </a:t>
            </a:r>
            <a:r>
              <a:rPr lang="en-US" dirty="0" smtClean="0"/>
              <a:t>trading off</a:t>
            </a:r>
            <a:r>
              <a:rPr lang="en-US" baseline="0" dirty="0" smtClean="0"/>
              <a:t> early access to new drugs with a lower degree of evidence about that drug</a:t>
            </a:r>
            <a:endParaRPr lang="en-US" dirty="0"/>
          </a:p>
        </p:txBody>
      </p:sp>
      <p:sp>
        <p:nvSpPr>
          <p:cNvPr id="4" name="Segnaposto numero diapositiva 3"/>
          <p:cNvSpPr>
            <a:spLocks noGrp="1"/>
          </p:cNvSpPr>
          <p:nvPr>
            <p:ph type="sldNum" sz="quarter" idx="10"/>
          </p:nvPr>
        </p:nvSpPr>
        <p:spPr/>
        <p:txBody>
          <a:bodyPr/>
          <a:lstStyle/>
          <a:p>
            <a:fld id="{A73557EE-A88F-5744-A43C-3AD2708267D9}" type="slidenum">
              <a:rPr lang="en-US" smtClean="0"/>
              <a:t>17</a:t>
            </a:fld>
            <a:endParaRPr lang="en-US"/>
          </a:p>
        </p:txBody>
      </p:sp>
    </p:spTree>
    <p:extLst>
      <p:ext uri="{BB962C8B-B14F-4D97-AF65-F5344CB8AC3E}">
        <p14:creationId xmlns:p14="http://schemas.microsoft.com/office/powerpoint/2010/main" val="2955037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calls for appropriate ethical safeguards: </a:t>
            </a:r>
            <a:r>
              <a:rPr lang="en-US" dirty="0" smtClean="0"/>
              <a:t>we want to avoid </a:t>
            </a:r>
            <a:r>
              <a:rPr lang="en-US" baseline="0" dirty="0" smtClean="0"/>
              <a:t>the demise of evidence-based medicine in the name of accelerated translation. </a:t>
            </a:r>
            <a:endParaRPr lang="en-US" dirty="0"/>
          </a:p>
        </p:txBody>
      </p:sp>
      <p:sp>
        <p:nvSpPr>
          <p:cNvPr id="4" name="Segnaposto numero diapositiva 3"/>
          <p:cNvSpPr>
            <a:spLocks noGrp="1"/>
          </p:cNvSpPr>
          <p:nvPr>
            <p:ph type="sldNum" sz="quarter" idx="10"/>
          </p:nvPr>
        </p:nvSpPr>
        <p:spPr/>
        <p:txBody>
          <a:bodyPr/>
          <a:lstStyle/>
          <a:p>
            <a:fld id="{A73557EE-A88F-5744-A43C-3AD2708267D9}" type="slidenum">
              <a:rPr lang="en-US" smtClean="0"/>
              <a:t>18</a:t>
            </a:fld>
            <a:endParaRPr lang="en-US"/>
          </a:p>
        </p:txBody>
      </p:sp>
    </p:spTree>
    <p:extLst>
      <p:ext uri="{BB962C8B-B14F-4D97-AF65-F5344CB8AC3E}">
        <p14:creationId xmlns:p14="http://schemas.microsoft.com/office/powerpoint/2010/main" val="2507989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But we need a new ethical reference framework</a:t>
            </a:r>
            <a:r>
              <a:rPr lang="en-US" baseline="0" dirty="0" smtClean="0"/>
              <a:t>. We need evidence-based translational ethics. The latter takes seriously the idea of learning by doing, but still protects vulnerable patients from the risk of being </a:t>
            </a:r>
            <a:r>
              <a:rPr lang="en-US" baseline="0" dirty="0" err="1" smtClean="0"/>
              <a:t>instrumentalized</a:t>
            </a:r>
            <a:r>
              <a:rPr lang="en-US" baseline="0" dirty="0" smtClean="0"/>
              <a:t> in the name of translational acceleration</a:t>
            </a:r>
            <a:endParaRPr lang="en-US" dirty="0"/>
          </a:p>
        </p:txBody>
      </p:sp>
      <p:sp>
        <p:nvSpPr>
          <p:cNvPr id="4" name="Segnaposto numero diapositiva 3"/>
          <p:cNvSpPr>
            <a:spLocks noGrp="1"/>
          </p:cNvSpPr>
          <p:nvPr>
            <p:ph type="sldNum" sz="quarter" idx="10"/>
          </p:nvPr>
        </p:nvSpPr>
        <p:spPr/>
        <p:txBody>
          <a:bodyPr/>
          <a:lstStyle/>
          <a:p>
            <a:fld id="{A73557EE-A88F-5744-A43C-3AD2708267D9}" type="slidenum">
              <a:rPr lang="en-US" smtClean="0"/>
              <a:t>19</a:t>
            </a:fld>
            <a:endParaRPr lang="en-US"/>
          </a:p>
        </p:txBody>
      </p:sp>
    </p:spTree>
    <p:extLst>
      <p:ext uri="{BB962C8B-B14F-4D97-AF65-F5344CB8AC3E}">
        <p14:creationId xmlns:p14="http://schemas.microsoft.com/office/powerpoint/2010/main" val="980810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CT is often described as going across California’s valley of death: each new </a:t>
            </a:r>
            <a:r>
              <a:rPr lang="en-US" baseline="0" dirty="0" smtClean="0"/>
              <a:t>medicine entering a clinical trial has 90% chances ending up like the poor cow here. </a:t>
            </a:r>
            <a:endParaRPr lang="en-US" dirty="0"/>
          </a:p>
        </p:txBody>
      </p:sp>
      <p:sp>
        <p:nvSpPr>
          <p:cNvPr id="4" name="Segnaposto numero diapositiva 3"/>
          <p:cNvSpPr>
            <a:spLocks noGrp="1"/>
          </p:cNvSpPr>
          <p:nvPr>
            <p:ph type="sldNum" sz="quarter" idx="10"/>
          </p:nvPr>
        </p:nvSpPr>
        <p:spPr/>
        <p:txBody>
          <a:bodyPr/>
          <a:lstStyle/>
          <a:p>
            <a:fld id="{A73557EE-A88F-5744-A43C-3AD2708267D9}" type="slidenum">
              <a:rPr lang="en-US" smtClean="0"/>
              <a:t>2</a:t>
            </a:fld>
            <a:endParaRPr lang="en-US"/>
          </a:p>
        </p:txBody>
      </p:sp>
    </p:spTree>
    <p:extLst>
      <p:ext uri="{BB962C8B-B14F-4D97-AF65-F5344CB8AC3E}">
        <p14:creationId xmlns:p14="http://schemas.microsoft.com/office/powerpoint/2010/main" val="2780980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Evidence-based</a:t>
            </a:r>
            <a:r>
              <a:rPr lang="en-US" baseline="0" dirty="0" smtClean="0"/>
              <a:t> translational ethics shall advance a new vision about clinical experimentation, and find a way to speed up translation while protecting the ethical and epistemic value of scientific evidence</a:t>
            </a:r>
            <a:endParaRPr lang="en-US" dirty="0" smtClean="0"/>
          </a:p>
          <a:p>
            <a:endParaRPr lang="en-US" dirty="0"/>
          </a:p>
        </p:txBody>
      </p:sp>
      <p:sp>
        <p:nvSpPr>
          <p:cNvPr id="4" name="Segnaposto numero diapositiva 3"/>
          <p:cNvSpPr>
            <a:spLocks noGrp="1"/>
          </p:cNvSpPr>
          <p:nvPr>
            <p:ph type="sldNum" sz="quarter" idx="10"/>
          </p:nvPr>
        </p:nvSpPr>
        <p:spPr/>
        <p:txBody>
          <a:bodyPr/>
          <a:lstStyle/>
          <a:p>
            <a:fld id="{A73557EE-A88F-5744-A43C-3AD2708267D9}" type="slidenum">
              <a:rPr lang="en-US" smtClean="0"/>
              <a:t>20</a:t>
            </a:fld>
            <a:endParaRPr lang="en-US"/>
          </a:p>
        </p:txBody>
      </p:sp>
    </p:spTree>
    <p:extLst>
      <p:ext uri="{BB962C8B-B14F-4D97-AF65-F5344CB8AC3E}">
        <p14:creationId xmlns:p14="http://schemas.microsoft.com/office/powerpoint/2010/main" val="2479828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The problem with CT,</a:t>
            </a:r>
            <a:r>
              <a:rPr lang="en-US" baseline="0" dirty="0" smtClean="0"/>
              <a:t> it is said, is that we know more and more about physiology and physiopathology but we can’t reap the therapeutic fruits of this massive  amount of data and knowledge. For example we can grasp the full human </a:t>
            </a:r>
            <a:r>
              <a:rPr lang="en-US" baseline="0" dirty="0" err="1" smtClean="0"/>
              <a:t>interactome</a:t>
            </a:r>
            <a:r>
              <a:rPr lang="en-US" baseline="0" dirty="0" smtClean="0"/>
              <a:t>, but…</a:t>
            </a:r>
            <a:endParaRPr lang="en-US" dirty="0"/>
          </a:p>
        </p:txBody>
      </p:sp>
      <p:sp>
        <p:nvSpPr>
          <p:cNvPr id="4" name="Segnaposto numero diapositiva 3"/>
          <p:cNvSpPr>
            <a:spLocks noGrp="1"/>
          </p:cNvSpPr>
          <p:nvPr>
            <p:ph type="sldNum" sz="quarter" idx="10"/>
          </p:nvPr>
        </p:nvSpPr>
        <p:spPr/>
        <p:txBody>
          <a:bodyPr/>
          <a:lstStyle/>
          <a:p>
            <a:fld id="{A73557EE-A88F-5744-A43C-3AD2708267D9}" type="slidenum">
              <a:rPr lang="en-US" smtClean="0"/>
              <a:t>3</a:t>
            </a:fld>
            <a:endParaRPr lang="en-US"/>
          </a:p>
        </p:txBody>
      </p:sp>
    </p:spTree>
    <p:extLst>
      <p:ext uri="{BB962C8B-B14F-4D97-AF65-F5344CB8AC3E}">
        <p14:creationId xmlns:p14="http://schemas.microsoft.com/office/powerpoint/2010/main" val="2907780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…but CT remains a snails race. The pace of biomedical innovation </a:t>
            </a:r>
            <a:r>
              <a:rPr lang="en-US" dirty="0" err="1" smtClean="0"/>
              <a:t>doesn</a:t>
            </a:r>
            <a:r>
              <a:rPr lang="fr-FR" dirty="0" smtClean="0"/>
              <a:t>’</a:t>
            </a:r>
            <a:r>
              <a:rPr lang="en-US" dirty="0" smtClean="0"/>
              <a:t>t</a:t>
            </a:r>
            <a:r>
              <a:rPr lang="en-US" baseline="0" dirty="0" smtClean="0"/>
              <a:t> nearly match that of scientific discovery. Translation lags dramatically behind scientific progress theses days. </a:t>
            </a:r>
            <a:endParaRPr lang="en-US" dirty="0"/>
          </a:p>
        </p:txBody>
      </p:sp>
      <p:sp>
        <p:nvSpPr>
          <p:cNvPr id="4" name="Segnaposto numero diapositiva 3"/>
          <p:cNvSpPr>
            <a:spLocks noGrp="1"/>
          </p:cNvSpPr>
          <p:nvPr>
            <p:ph type="sldNum" sz="quarter" idx="10"/>
          </p:nvPr>
        </p:nvSpPr>
        <p:spPr/>
        <p:txBody>
          <a:bodyPr/>
          <a:lstStyle/>
          <a:p>
            <a:fld id="{A73557EE-A88F-5744-A43C-3AD2708267D9}" type="slidenum">
              <a:rPr lang="en-US" smtClean="0"/>
              <a:t>4</a:t>
            </a:fld>
            <a:endParaRPr lang="en-US"/>
          </a:p>
        </p:txBody>
      </p:sp>
    </p:spTree>
    <p:extLst>
      <p:ext uri="{BB962C8B-B14F-4D97-AF65-F5344CB8AC3E}">
        <p14:creationId xmlns:p14="http://schemas.microsoft.com/office/powerpoint/2010/main" val="1114216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Among</a:t>
            </a:r>
            <a:r>
              <a:rPr lang="en-US" baseline="0" dirty="0" smtClean="0"/>
              <a:t> the causes for this translational lag is the fact that scientific disciplines tend to form a silos-like system instead of promoting </a:t>
            </a:r>
            <a:r>
              <a:rPr lang="en-US" baseline="0" dirty="0" err="1" smtClean="0"/>
              <a:t>interdisicplinarity</a:t>
            </a:r>
            <a:r>
              <a:rPr lang="en-US" baseline="0" dirty="0" smtClean="0"/>
              <a:t> and  cross contamination</a:t>
            </a:r>
            <a:endParaRPr lang="en-US" dirty="0"/>
          </a:p>
        </p:txBody>
      </p:sp>
      <p:sp>
        <p:nvSpPr>
          <p:cNvPr id="4" name="Segnaposto numero diapositiva 3"/>
          <p:cNvSpPr>
            <a:spLocks noGrp="1"/>
          </p:cNvSpPr>
          <p:nvPr>
            <p:ph type="sldNum" sz="quarter" idx="10"/>
          </p:nvPr>
        </p:nvSpPr>
        <p:spPr/>
        <p:txBody>
          <a:bodyPr/>
          <a:lstStyle/>
          <a:p>
            <a:fld id="{A73557EE-A88F-5744-A43C-3AD2708267D9}" type="slidenum">
              <a:rPr lang="en-US" smtClean="0"/>
              <a:t>5</a:t>
            </a:fld>
            <a:endParaRPr lang="en-US"/>
          </a:p>
        </p:txBody>
      </p:sp>
    </p:spTree>
    <p:extLst>
      <p:ext uri="{BB962C8B-B14F-4D97-AF65-F5344CB8AC3E}">
        <p14:creationId xmlns:p14="http://schemas.microsoft.com/office/powerpoint/2010/main" val="738493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A second cause of the </a:t>
            </a:r>
            <a:r>
              <a:rPr lang="en-US" dirty="0" err="1" smtClean="0"/>
              <a:t>transaltional</a:t>
            </a:r>
            <a:r>
              <a:rPr lang="en-US" dirty="0" smtClean="0"/>
              <a:t> lag is thought to be the inefficient organization of science in terms of Funding, infrastructures, rewards, incentives,</a:t>
            </a:r>
            <a:r>
              <a:rPr lang="en-US" baseline="0" dirty="0" smtClean="0"/>
              <a:t> sharing of data and so on</a:t>
            </a:r>
            <a:endParaRPr lang="en-US" dirty="0"/>
          </a:p>
        </p:txBody>
      </p:sp>
      <p:sp>
        <p:nvSpPr>
          <p:cNvPr id="4" name="Segnaposto numero diapositiva 3"/>
          <p:cNvSpPr>
            <a:spLocks noGrp="1"/>
          </p:cNvSpPr>
          <p:nvPr>
            <p:ph type="sldNum" sz="quarter" idx="10"/>
          </p:nvPr>
        </p:nvSpPr>
        <p:spPr/>
        <p:txBody>
          <a:bodyPr/>
          <a:lstStyle/>
          <a:p>
            <a:fld id="{A73557EE-A88F-5744-A43C-3AD2708267D9}" type="slidenum">
              <a:rPr lang="en-US" smtClean="0"/>
              <a:t>6</a:t>
            </a:fld>
            <a:endParaRPr lang="en-US"/>
          </a:p>
        </p:txBody>
      </p:sp>
    </p:spTree>
    <p:extLst>
      <p:ext uri="{BB962C8B-B14F-4D97-AF65-F5344CB8AC3E}">
        <p14:creationId xmlns:p14="http://schemas.microsoft.com/office/powerpoint/2010/main" val="512426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Yet</a:t>
            </a:r>
            <a:r>
              <a:rPr lang="en-US" baseline="0" dirty="0" smtClean="0"/>
              <a:t> another frequent major indicted for the translational lag points to over-demanding regulation as a factor that greatly slows down the pace of innovation</a:t>
            </a:r>
            <a:endParaRPr lang="en-US" dirty="0"/>
          </a:p>
        </p:txBody>
      </p:sp>
      <p:sp>
        <p:nvSpPr>
          <p:cNvPr id="4" name="Segnaposto numero diapositiva 3"/>
          <p:cNvSpPr>
            <a:spLocks noGrp="1"/>
          </p:cNvSpPr>
          <p:nvPr>
            <p:ph type="sldNum" sz="quarter" idx="10"/>
          </p:nvPr>
        </p:nvSpPr>
        <p:spPr/>
        <p:txBody>
          <a:bodyPr/>
          <a:lstStyle/>
          <a:p>
            <a:fld id="{A73557EE-A88F-5744-A43C-3AD2708267D9}" type="slidenum">
              <a:rPr lang="en-US" smtClean="0"/>
              <a:t>7</a:t>
            </a:fld>
            <a:endParaRPr lang="en-US"/>
          </a:p>
        </p:txBody>
      </p:sp>
    </p:spTree>
    <p:extLst>
      <p:ext uri="{BB962C8B-B14F-4D97-AF65-F5344CB8AC3E}">
        <p14:creationId xmlns:p14="http://schemas.microsoft.com/office/powerpoint/2010/main" val="1363558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Finally, ethical roadblock</a:t>
            </a:r>
            <a:r>
              <a:rPr lang="en-US" baseline="0" dirty="0" smtClean="0"/>
              <a:t>s – like restrictions on scientific freedom -  also feature among the responsible for the slow pace of CT</a:t>
            </a:r>
            <a:endParaRPr lang="en-US" dirty="0"/>
          </a:p>
        </p:txBody>
      </p:sp>
      <p:sp>
        <p:nvSpPr>
          <p:cNvPr id="4" name="Segnaposto numero diapositiva 3"/>
          <p:cNvSpPr>
            <a:spLocks noGrp="1"/>
          </p:cNvSpPr>
          <p:nvPr>
            <p:ph type="sldNum" sz="quarter" idx="10"/>
          </p:nvPr>
        </p:nvSpPr>
        <p:spPr/>
        <p:txBody>
          <a:bodyPr/>
          <a:lstStyle/>
          <a:p>
            <a:fld id="{A73557EE-A88F-5744-A43C-3AD2708267D9}" type="slidenum">
              <a:rPr lang="en-US" smtClean="0"/>
              <a:t>8</a:t>
            </a:fld>
            <a:endParaRPr lang="en-US"/>
          </a:p>
        </p:txBody>
      </p:sp>
    </p:spTree>
    <p:extLst>
      <p:ext uri="{BB962C8B-B14F-4D97-AF65-F5344CB8AC3E}">
        <p14:creationId xmlns:p14="http://schemas.microsoft.com/office/powerpoint/2010/main" val="3283608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All these</a:t>
            </a:r>
            <a:r>
              <a:rPr lang="en-US" baseline="0" dirty="0" smtClean="0"/>
              <a:t> diagnoses point to the need to take initiative to drastically accelerate the velocity of CT. I like to call policies aimed at repairing the translational lag, clinical politics as they aim at increasing the clinical output of science – in various ways.</a:t>
            </a:r>
            <a:endParaRPr lang="en-US" dirty="0"/>
          </a:p>
        </p:txBody>
      </p:sp>
      <p:sp>
        <p:nvSpPr>
          <p:cNvPr id="4" name="Segnaposto numero diapositiva 3"/>
          <p:cNvSpPr>
            <a:spLocks noGrp="1"/>
          </p:cNvSpPr>
          <p:nvPr>
            <p:ph type="sldNum" sz="quarter" idx="10"/>
          </p:nvPr>
        </p:nvSpPr>
        <p:spPr/>
        <p:txBody>
          <a:bodyPr/>
          <a:lstStyle/>
          <a:p>
            <a:fld id="{A73557EE-A88F-5744-A43C-3AD2708267D9}" type="slidenum">
              <a:rPr lang="en-US" smtClean="0"/>
              <a:t>9</a:t>
            </a:fld>
            <a:endParaRPr lang="en-US"/>
          </a:p>
        </p:txBody>
      </p:sp>
    </p:spTree>
    <p:extLst>
      <p:ext uri="{BB962C8B-B14F-4D97-AF65-F5344CB8AC3E}">
        <p14:creationId xmlns:p14="http://schemas.microsoft.com/office/powerpoint/2010/main" val="1344096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fld id="{A28FA1FD-8562-4FFD-8B2F-C557A15B4162}" type="datetimeFigureOut">
              <a:rPr lang="en-GB" altLang="en-US"/>
              <a:pPr/>
              <a:t>24/06/2015</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C2ECE722-00C9-4A5F-8D63-6BC02CE6B784}" type="slidenum">
              <a:rPr lang="en-GB" altLang="en-US"/>
              <a:pPr/>
              <a:t>‹#›</a:t>
            </a:fld>
            <a:endParaRPr lang="en-GB" altLang="en-US"/>
          </a:p>
        </p:txBody>
      </p:sp>
    </p:spTree>
    <p:extLst>
      <p:ext uri="{BB962C8B-B14F-4D97-AF65-F5344CB8AC3E}">
        <p14:creationId xmlns:p14="http://schemas.microsoft.com/office/powerpoint/2010/main" val="1918755538"/>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4B4C80E4-5E90-4061-8E3D-A14D60F3458B}" type="datetimeFigureOut">
              <a:rPr lang="en-GB" altLang="en-US"/>
              <a:pPr/>
              <a:t>24/06/2015</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8B3B380E-B069-4DA3-9DE3-F54EDD8D7C12}" type="slidenum">
              <a:rPr lang="en-GB" altLang="en-US"/>
              <a:pPr/>
              <a:t>‹#›</a:t>
            </a:fld>
            <a:endParaRPr lang="en-GB" altLang="en-US"/>
          </a:p>
        </p:txBody>
      </p:sp>
    </p:spTree>
    <p:extLst>
      <p:ext uri="{BB962C8B-B14F-4D97-AF65-F5344CB8AC3E}">
        <p14:creationId xmlns:p14="http://schemas.microsoft.com/office/powerpoint/2010/main" val="1463692044"/>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236C05A9-9CB9-457C-90D5-AD600F9B7D4D}" type="datetimeFigureOut">
              <a:rPr lang="en-GB" altLang="en-US"/>
              <a:pPr/>
              <a:t>24/06/2015</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3E01AB42-241C-4745-ADCC-01D0D0A28362}" type="slidenum">
              <a:rPr lang="en-GB" altLang="en-US"/>
              <a:pPr/>
              <a:t>‹#›</a:t>
            </a:fld>
            <a:endParaRPr lang="en-GB" altLang="en-US"/>
          </a:p>
        </p:txBody>
      </p:sp>
    </p:spTree>
    <p:extLst>
      <p:ext uri="{BB962C8B-B14F-4D97-AF65-F5344CB8AC3E}">
        <p14:creationId xmlns:p14="http://schemas.microsoft.com/office/powerpoint/2010/main" val="593052739"/>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880FE73E-473E-40B4-AF0D-1358D35844BC}" type="datetimeFigureOut">
              <a:rPr lang="en-GB" altLang="en-US"/>
              <a:pPr/>
              <a:t>24/06/2015</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26E24F7B-7A4D-49C5-AA05-97BC0E604F52}" type="slidenum">
              <a:rPr lang="en-GB" altLang="en-US"/>
              <a:pPr/>
              <a:t>‹#›</a:t>
            </a:fld>
            <a:endParaRPr lang="en-GB" altLang="en-US"/>
          </a:p>
        </p:txBody>
      </p:sp>
    </p:spTree>
    <p:extLst>
      <p:ext uri="{BB962C8B-B14F-4D97-AF65-F5344CB8AC3E}">
        <p14:creationId xmlns:p14="http://schemas.microsoft.com/office/powerpoint/2010/main" val="2178533691"/>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05C448AA-A235-4EC3-B65B-96F615747BF1}" type="datetimeFigureOut">
              <a:rPr lang="en-GB" altLang="en-US"/>
              <a:pPr/>
              <a:t>24/06/2015</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8805AC77-3ACB-443E-A3A8-3F28826F10D9}" type="slidenum">
              <a:rPr lang="en-GB" altLang="en-US"/>
              <a:pPr/>
              <a:t>‹#›</a:t>
            </a:fld>
            <a:endParaRPr lang="en-GB" altLang="en-US"/>
          </a:p>
        </p:txBody>
      </p:sp>
    </p:spTree>
    <p:extLst>
      <p:ext uri="{BB962C8B-B14F-4D97-AF65-F5344CB8AC3E}">
        <p14:creationId xmlns:p14="http://schemas.microsoft.com/office/powerpoint/2010/main" val="3902320920"/>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fld id="{A1E2C9FB-90A6-4651-A578-A6FF52DA0D1C}" type="datetimeFigureOut">
              <a:rPr lang="en-GB" altLang="en-US"/>
              <a:pPr/>
              <a:t>24/06/2015</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0BE200CC-B278-408A-B17F-29B18C546B4B}" type="slidenum">
              <a:rPr lang="en-GB" altLang="en-US"/>
              <a:pPr/>
              <a:t>‹#›</a:t>
            </a:fld>
            <a:endParaRPr lang="en-GB" altLang="en-US"/>
          </a:p>
        </p:txBody>
      </p:sp>
    </p:spTree>
    <p:extLst>
      <p:ext uri="{BB962C8B-B14F-4D97-AF65-F5344CB8AC3E}">
        <p14:creationId xmlns:p14="http://schemas.microsoft.com/office/powerpoint/2010/main" val="641359788"/>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fld id="{076E412B-9D2A-4972-9994-10C801921C9E}" type="datetimeFigureOut">
              <a:rPr lang="en-GB" altLang="en-US"/>
              <a:pPr/>
              <a:t>24/06/2015</a:t>
            </a:fld>
            <a:endParaRPr lang="en-GB" altLang="en-US"/>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7B9FC128-4C4B-443B-B8CD-791449F98DBB}" type="slidenum">
              <a:rPr lang="en-GB" altLang="en-US"/>
              <a:pPr/>
              <a:t>‹#›</a:t>
            </a:fld>
            <a:endParaRPr lang="en-GB" altLang="en-US"/>
          </a:p>
        </p:txBody>
      </p:sp>
    </p:spTree>
    <p:extLst>
      <p:ext uri="{BB962C8B-B14F-4D97-AF65-F5344CB8AC3E}">
        <p14:creationId xmlns:p14="http://schemas.microsoft.com/office/powerpoint/2010/main" val="2576769612"/>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fld id="{AD45EDF3-2634-4BC7-B56D-36F49B5BDDF8}" type="datetimeFigureOut">
              <a:rPr lang="en-GB" altLang="en-US"/>
              <a:pPr/>
              <a:t>24/06/2015</a:t>
            </a:fld>
            <a:endParaRPr lang="en-GB" altLang="en-US"/>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55630423-66C2-4161-83DF-60FCAC3D3AD3}" type="slidenum">
              <a:rPr lang="en-GB" altLang="en-US"/>
              <a:pPr/>
              <a:t>‹#›</a:t>
            </a:fld>
            <a:endParaRPr lang="en-GB" altLang="en-US"/>
          </a:p>
        </p:txBody>
      </p:sp>
    </p:spTree>
    <p:extLst>
      <p:ext uri="{BB962C8B-B14F-4D97-AF65-F5344CB8AC3E}">
        <p14:creationId xmlns:p14="http://schemas.microsoft.com/office/powerpoint/2010/main" val="1820116588"/>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6477AA4-B527-4080-ADDB-F02F2AC1134F}" type="datetimeFigureOut">
              <a:rPr lang="en-GB" altLang="en-US"/>
              <a:pPr/>
              <a:t>24/06/2015</a:t>
            </a:fld>
            <a:endParaRPr lang="en-GB" altLang="en-US"/>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8CB0740F-37CC-49AC-9E9A-D548EEFC9753}" type="slidenum">
              <a:rPr lang="en-GB" altLang="en-US"/>
              <a:pPr/>
              <a:t>‹#›</a:t>
            </a:fld>
            <a:endParaRPr lang="en-GB" altLang="en-US"/>
          </a:p>
        </p:txBody>
      </p:sp>
    </p:spTree>
    <p:extLst>
      <p:ext uri="{BB962C8B-B14F-4D97-AF65-F5344CB8AC3E}">
        <p14:creationId xmlns:p14="http://schemas.microsoft.com/office/powerpoint/2010/main" val="2260830139"/>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F26D0715-2C2F-48DB-BDC1-2A9C195A6869}" type="datetimeFigureOut">
              <a:rPr lang="en-GB" altLang="en-US"/>
              <a:pPr/>
              <a:t>24/06/2015</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B26C5E00-3D11-4FC2-9D88-320A1BD8E52B}" type="slidenum">
              <a:rPr lang="en-GB" altLang="en-US"/>
              <a:pPr/>
              <a:t>‹#›</a:t>
            </a:fld>
            <a:endParaRPr lang="en-GB" altLang="en-US"/>
          </a:p>
        </p:txBody>
      </p:sp>
    </p:spTree>
    <p:extLst>
      <p:ext uri="{BB962C8B-B14F-4D97-AF65-F5344CB8AC3E}">
        <p14:creationId xmlns:p14="http://schemas.microsoft.com/office/powerpoint/2010/main" val="1062611779"/>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6565F390-7C4E-4B4C-B247-FBDE0E1A1046}" type="datetimeFigureOut">
              <a:rPr lang="en-GB" altLang="en-US"/>
              <a:pPr/>
              <a:t>24/06/2015</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FFF8CD4E-DA45-43E0-99AA-0237E4157332}" type="slidenum">
              <a:rPr lang="en-GB" altLang="en-US"/>
              <a:pPr/>
              <a:t>‹#›</a:t>
            </a:fld>
            <a:endParaRPr lang="en-GB" altLang="en-US"/>
          </a:p>
        </p:txBody>
      </p:sp>
    </p:spTree>
    <p:extLst>
      <p:ext uri="{BB962C8B-B14F-4D97-AF65-F5344CB8AC3E}">
        <p14:creationId xmlns:p14="http://schemas.microsoft.com/office/powerpoint/2010/main" val="414520649"/>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277F042C-DE0D-476F-816E-2388678BCB65}" type="datetimeFigureOut">
              <a:rPr lang="en-GB" altLang="en-US"/>
              <a:pPr/>
              <a:t>24/06/2015</a:t>
            </a:fld>
            <a:endParaRPr lang="en-GB"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5B8E991B-B3D7-45F6-A601-3B7E1AFC885C}"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txStyles>
    <p:title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charset="0"/>
          <a:ea typeface="ＭＳ Ｐゴシック" charset="0"/>
        </a:defRPr>
      </a:lvl2pPr>
      <a:lvl3pPr algn="ctr" rtl="0" eaLnBrk="1" fontAlgn="base" hangingPunct="1">
        <a:spcBef>
          <a:spcPct val="0"/>
        </a:spcBef>
        <a:spcAft>
          <a:spcPct val="0"/>
        </a:spcAft>
        <a:defRPr sz="4400">
          <a:solidFill>
            <a:schemeClr val="tx1"/>
          </a:solidFill>
          <a:latin typeface="Calibri" charset="0"/>
          <a:ea typeface="ＭＳ Ｐゴシック" charset="0"/>
        </a:defRPr>
      </a:lvl3pPr>
      <a:lvl4pPr algn="ctr" rtl="0" eaLnBrk="1" fontAlgn="base" hangingPunct="1">
        <a:spcBef>
          <a:spcPct val="0"/>
        </a:spcBef>
        <a:spcAft>
          <a:spcPct val="0"/>
        </a:spcAft>
        <a:defRPr sz="4400">
          <a:solidFill>
            <a:schemeClr val="tx1"/>
          </a:solidFill>
          <a:latin typeface="Calibri" charset="0"/>
          <a:ea typeface="ＭＳ Ｐゴシック" charset="0"/>
        </a:defRPr>
      </a:lvl4pPr>
      <a:lvl5pPr algn="ctr" rtl="0" eaLnBrk="1" fontAlgn="base" hangingPunct="1">
        <a:spcBef>
          <a:spcPct val="0"/>
        </a:spcBef>
        <a:spcAft>
          <a:spcPct val="0"/>
        </a:spcAft>
        <a:defRPr sz="4400">
          <a:solidFill>
            <a:schemeClr val="tx1"/>
          </a:solidFill>
          <a:latin typeface="Calibri" charset="0"/>
          <a:ea typeface="ＭＳ Ｐゴシック" charset="0"/>
        </a:defRPr>
      </a:lvl5pPr>
      <a:lvl6pPr marL="457200" algn="ctr" rtl="0" eaLnBrk="1" fontAlgn="base" hangingPunct="1">
        <a:spcBef>
          <a:spcPct val="0"/>
        </a:spcBef>
        <a:spcAft>
          <a:spcPct val="0"/>
        </a:spcAft>
        <a:defRPr sz="4400">
          <a:solidFill>
            <a:schemeClr val="tx1"/>
          </a:solidFill>
          <a:latin typeface="Calibri" charset="0"/>
          <a:ea typeface="ＭＳ Ｐゴシック" charset="0"/>
        </a:defRPr>
      </a:lvl6pPr>
      <a:lvl7pPr marL="914400" algn="ctr" rtl="0" eaLnBrk="1" fontAlgn="base" hangingPunct="1">
        <a:spcBef>
          <a:spcPct val="0"/>
        </a:spcBef>
        <a:spcAft>
          <a:spcPct val="0"/>
        </a:spcAft>
        <a:defRPr sz="4400">
          <a:solidFill>
            <a:schemeClr val="tx1"/>
          </a:solidFill>
          <a:latin typeface="Calibri" charset="0"/>
          <a:ea typeface="ＭＳ Ｐゴシック" charset="0"/>
        </a:defRPr>
      </a:lvl7pPr>
      <a:lvl8pPr marL="1371600" algn="ctr" rtl="0" eaLnBrk="1" fontAlgn="base" hangingPunct="1">
        <a:spcBef>
          <a:spcPct val="0"/>
        </a:spcBef>
        <a:spcAft>
          <a:spcPct val="0"/>
        </a:spcAft>
        <a:defRPr sz="4400">
          <a:solidFill>
            <a:schemeClr val="tx1"/>
          </a:solidFill>
          <a:latin typeface="Calibri" charset="0"/>
          <a:ea typeface="ＭＳ Ｐゴシック" charset="0"/>
        </a:defRPr>
      </a:lvl8pPr>
      <a:lvl9pPr marL="1828800" algn="ctr" rtl="0" eaLnBrk="1" fontAlgn="base" hangingPunct="1">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5"/>
          <p:cNvSpPr>
            <a:spLocks noGrp="1"/>
          </p:cNvSpPr>
          <p:nvPr>
            <p:ph type="sldNum" sz="quarter" idx="12"/>
          </p:nvPr>
        </p:nvSpPr>
        <p:spPr bwMode="auto">
          <a:xfrm>
            <a:off x="8172450" y="6400800"/>
            <a:ext cx="431800" cy="4127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38A0191-BDA0-4E34-8AD1-46FFB4980DF8}" type="slidenum">
              <a:rPr lang="en-GB" altLang="en-US" sz="1200">
                <a:latin typeface="Arial Black" pitchFamily="34" charset="0"/>
              </a:rPr>
              <a:pPr eaLnBrk="1" hangingPunct="1"/>
              <a:t>1</a:t>
            </a:fld>
            <a:endParaRPr lang="en-GB" altLang="en-US" sz="1200">
              <a:latin typeface="Arial Black" pitchFamily="34" charset="0"/>
            </a:endParaRPr>
          </a:p>
        </p:txBody>
      </p:sp>
      <p:sp>
        <p:nvSpPr>
          <p:cNvPr id="24578" name="Slide Number Placeholder 5"/>
          <p:cNvSpPr txBox="1">
            <a:spLocks/>
          </p:cNvSpPr>
          <p:nvPr/>
        </p:nvSpPr>
        <p:spPr bwMode="auto">
          <a:xfrm>
            <a:off x="8316913" y="6400800"/>
            <a:ext cx="792162"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GB" altLang="en-US" sz="1200">
                <a:latin typeface="Arial Black" pitchFamily="34" charset="0"/>
              </a:rPr>
              <a:t>of 20</a:t>
            </a:r>
          </a:p>
        </p:txBody>
      </p:sp>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5" name="Immagine 4" descr="le-penseur-de-Rodin-2-copie-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536" y="-315416"/>
            <a:ext cx="11413462" cy="70920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 name="Immagine 1" descr="bg-im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37" y="-99392"/>
            <a:ext cx="9253237" cy="68407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4" name="Immagine 3" descr="Healthy-Studi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93" y="-99392"/>
            <a:ext cx="9443621" cy="68407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 name="Immagine 1" descr="clinical-03a-mq.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576" y="1"/>
            <a:ext cx="10044609" cy="674136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3" name="Immagine 2" descr="constant-contact-tiki-bar-IMG_5204-2012-event-nashoba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00"/>
            <a:ext cx="10332640" cy="6890317"/>
          </a:xfrm>
          <a:prstGeom prst="rect">
            <a:avLst/>
          </a:prstGeom>
        </p:spPr>
      </p:pic>
    </p:spTree>
    <p:extLst>
      <p:ext uri="{BB962C8B-B14F-4D97-AF65-F5344CB8AC3E}">
        <p14:creationId xmlns:p14="http://schemas.microsoft.com/office/powerpoint/2010/main" val="2154136826"/>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3" name="Immagine 2" descr="BMW-ZX-6-2015-Concept-1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36" y="-116632"/>
            <a:ext cx="9505261" cy="6858000"/>
          </a:xfrm>
          <a:prstGeom prst="rect">
            <a:avLst/>
          </a:prstGeom>
        </p:spPr>
      </p:pic>
    </p:spTree>
    <p:extLst>
      <p:ext uri="{BB962C8B-B14F-4D97-AF65-F5344CB8AC3E}">
        <p14:creationId xmlns:p14="http://schemas.microsoft.com/office/powerpoint/2010/main" val="1281119112"/>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5" name="Immagine 4" descr="steccato_e_fiori_bl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94" y="-171400"/>
            <a:ext cx="10312626" cy="6885384"/>
          </a:xfrm>
          <a:prstGeom prst="rect">
            <a:avLst/>
          </a:prstGeom>
          <a:ln>
            <a:solidFill>
              <a:srgbClr val="404040"/>
            </a:solidFill>
          </a:ln>
        </p:spPr>
      </p:pic>
    </p:spTree>
    <p:extLst>
      <p:ext uri="{BB962C8B-B14F-4D97-AF65-F5344CB8AC3E}">
        <p14:creationId xmlns:p14="http://schemas.microsoft.com/office/powerpoint/2010/main" val="2712938355"/>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 name="Immagine 1" descr="choices-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087" y="-116632"/>
            <a:ext cx="11360727" cy="6858000"/>
          </a:xfrm>
          <a:prstGeom prst="rect">
            <a:avLst/>
          </a:prstGeom>
        </p:spPr>
      </p:pic>
    </p:spTree>
    <p:extLst>
      <p:ext uri="{BB962C8B-B14F-4D97-AF65-F5344CB8AC3E}">
        <p14:creationId xmlns:p14="http://schemas.microsoft.com/office/powerpoint/2010/main" val="2780749199"/>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 name="Immagine 1" descr="Iceber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116632"/>
            <a:ext cx="9180512" cy="6858000"/>
          </a:xfrm>
          <a:prstGeom prst="rect">
            <a:avLst/>
          </a:prstGeom>
        </p:spPr>
      </p:pic>
    </p:spTree>
    <p:extLst>
      <p:ext uri="{BB962C8B-B14F-4D97-AF65-F5344CB8AC3E}">
        <p14:creationId xmlns:p14="http://schemas.microsoft.com/office/powerpoint/2010/main" val="3760163012"/>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4" name="Immagine 3" descr="il_fullxfull.434573176_og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392"/>
            <a:ext cx="9144000" cy="68692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 name="Immagine 1" descr="sajt-komisije.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535157" cy="6741368"/>
          </a:xfrm>
          <a:prstGeom prst="rect">
            <a:avLst/>
          </a:prstGeom>
        </p:spPr>
      </p:pic>
    </p:spTree>
    <p:extLst>
      <p:ext uri="{BB962C8B-B14F-4D97-AF65-F5344CB8AC3E}">
        <p14:creationId xmlns:p14="http://schemas.microsoft.com/office/powerpoint/2010/main" val="3814684516"/>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 name="TextBox 2"/>
          <p:cNvSpPr txBox="1"/>
          <p:nvPr/>
        </p:nvSpPr>
        <p:spPr>
          <a:xfrm>
            <a:off x="1403648" y="1628800"/>
            <a:ext cx="6264696" cy="3096344"/>
          </a:xfrm>
          <a:prstGeom prst="rect">
            <a:avLst/>
          </a:prstGeom>
          <a:noFill/>
        </p:spPr>
        <p:txBody>
          <a:bodyPr wrap="square" rtlCol="0">
            <a:spAutoFit/>
          </a:bodyPr>
          <a:lstStyle/>
          <a:p>
            <a:endParaRPr lang="en-GB" dirty="0"/>
          </a:p>
        </p:txBody>
      </p:sp>
      <p:pic>
        <p:nvPicPr>
          <p:cNvPr id="4" name="Immagine 3" descr="Death-Valley-National-Park-Californ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27384"/>
            <a:ext cx="12097344" cy="673359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 name="Immagine 1" descr="river-through-a-magnifying-glass-photography-hd-wallpaper-1920x1080-25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3238" y="-26577"/>
            <a:ext cx="12031902" cy="6767945"/>
          </a:xfrm>
          <a:prstGeom prst="rect">
            <a:avLst/>
          </a:prstGeom>
        </p:spPr>
      </p:pic>
    </p:spTree>
    <p:extLst>
      <p:ext uri="{BB962C8B-B14F-4D97-AF65-F5344CB8AC3E}">
        <p14:creationId xmlns:p14="http://schemas.microsoft.com/office/powerpoint/2010/main" val="3503489032"/>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4" name="Immagine 3"/>
          <p:cNvPicPr>
            <a:picLocks noChangeAspect="1"/>
          </p:cNvPicPr>
          <p:nvPr/>
        </p:nvPicPr>
        <p:blipFill>
          <a:blip r:embed="rId3"/>
          <a:stretch>
            <a:fillRect/>
          </a:stretch>
        </p:blipFill>
        <p:spPr>
          <a:xfrm>
            <a:off x="0" y="0"/>
            <a:ext cx="9180512" cy="674136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 name="Immagine 1" descr="b104d77c88d61aa0_or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784" y="0"/>
            <a:ext cx="12026520" cy="674136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3" name="Immagine 2" descr="silos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392"/>
            <a:ext cx="9144000" cy="68407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 name="Immagine 1" descr="14610359_0d1a7d0f78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77737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3" name="Immagine 2" descr="LOW-lamborghini-in-sheep-traffic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0" y="-116632"/>
            <a:ext cx="10297297"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 name="Immagine 1"/>
          <p:cNvPicPr>
            <a:picLocks noChangeAspect="1"/>
          </p:cNvPicPr>
          <p:nvPr/>
        </p:nvPicPr>
        <p:blipFill>
          <a:blip r:embed="rId3"/>
          <a:stretch>
            <a:fillRect/>
          </a:stretch>
        </p:blipFill>
        <p:spPr>
          <a:xfrm>
            <a:off x="0" y="-243408"/>
            <a:ext cx="10476656" cy="695739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 name="Immagine 1" descr="willi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1440"/>
            <a:ext cx="9146452" cy="731716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PechaKuchaTemplat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PechaKuchaTemplate (2)</Template>
  <TotalTime>2973</TotalTime>
  <Words>693</Words>
  <Application>Microsoft Office PowerPoint</Application>
  <PresentationFormat>On-screen Show (4:3)</PresentationFormat>
  <Paragraphs>42</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ＭＳ Ｐゴシック</vt:lpstr>
      <vt:lpstr>Arial</vt:lpstr>
      <vt:lpstr>Arial Black</vt:lpstr>
      <vt:lpstr>Calibri</vt:lpstr>
      <vt:lpstr>PechaKuchaTemplate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Oxford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Prachi Bhatnagar</dc:creator>
  <cp:lastModifiedBy>Hazel Halton</cp:lastModifiedBy>
  <cp:revision>98</cp:revision>
  <dcterms:created xsi:type="dcterms:W3CDTF">2014-12-16T11:05:44Z</dcterms:created>
  <dcterms:modified xsi:type="dcterms:W3CDTF">2015-06-24T12:38:44Z</dcterms:modified>
</cp:coreProperties>
</file>