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76" r:id="rId2"/>
    <p:sldId id="257" r:id="rId3"/>
    <p:sldId id="258" r:id="rId4"/>
    <p:sldId id="259" r:id="rId5"/>
    <p:sldId id="260" r:id="rId6"/>
    <p:sldId id="261" r:id="rId7"/>
    <p:sldId id="277" r:id="rId8"/>
    <p:sldId id="280" r:id="rId9"/>
    <p:sldId id="279" r:id="rId10"/>
    <p:sldId id="262" r:id="rId11"/>
    <p:sldId id="263" r:id="rId12"/>
    <p:sldId id="264" r:id="rId13"/>
    <p:sldId id="265" r:id="rId14"/>
    <p:sldId id="281" r:id="rId15"/>
    <p:sldId id="282" r:id="rId16"/>
    <p:sldId id="270" r:id="rId17"/>
    <p:sldId id="271" r:id="rId18"/>
    <p:sldId id="272" r:id="rId19"/>
    <p:sldId id="278" r:id="rId20"/>
    <p:sldId id="274" r:id="rId21"/>
  </p:sldIdLst>
  <p:sldSz cx="9144000" cy="6858000" type="screen4x3"/>
  <p:notesSz cx="10018713" cy="688816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74843" autoAdjust="0"/>
  </p:normalViewPr>
  <p:slideViewPr>
    <p:cSldViewPr>
      <p:cViewPr varScale="1">
        <p:scale>
          <a:sx n="56" d="100"/>
          <a:sy n="56" d="100"/>
        </p:scale>
        <p:origin x="180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abacusfs\gbertier\THESIS\Biblio\Review%20update%203\Final%20database%20to%20work%20on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abacusfs\gbertier\THESIS\Biblio\Review%20update%203\Final%20database%20to%20work%20on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abacusfs\gbertier\THESIS\Biblio\Review%20update%203\Final%20database%20to%20work%20on2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abacusfs\gbertier\THESIS\Biblio\Review%20update%203\Final%20database%20to%20work%20on2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 smtClean="0"/>
              <a:t>Publication</a:t>
            </a:r>
            <a:r>
              <a:rPr lang="en-US" sz="2000" baseline="0" dirty="0" smtClean="0"/>
              <a:t> Date</a:t>
            </a:r>
            <a:endParaRPr lang="en-US" sz="20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2.8903832995846084E-2"/>
          <c:y val="0.29264366567263178"/>
          <c:w val="0.94219233400830782"/>
          <c:h val="0.519643454503198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Graphs!$B$1</c:f>
              <c:strCache>
                <c:ptCount val="1"/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Graphs!$A$2:$A$6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Graphs!$B$2:$B$6</c:f>
              <c:numCache>
                <c:formatCode>General</c:formatCode>
                <c:ptCount val="5"/>
                <c:pt idx="0">
                  <c:v>4</c:v>
                </c:pt>
                <c:pt idx="1">
                  <c:v>10</c:v>
                </c:pt>
                <c:pt idx="2">
                  <c:v>14</c:v>
                </c:pt>
                <c:pt idx="3">
                  <c:v>18</c:v>
                </c:pt>
                <c:pt idx="4">
                  <c:v>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20760832"/>
        <c:axId val="183377064"/>
      </c:barChart>
      <c:catAx>
        <c:axId val="220760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3377064"/>
        <c:crosses val="autoZero"/>
        <c:auto val="1"/>
        <c:lblAlgn val="ctr"/>
        <c:lblOffset val="100"/>
        <c:noMultiLvlLbl val="0"/>
      </c:catAx>
      <c:valAx>
        <c:axId val="18337706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207608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CA" sz="1800" dirty="0" smtClean="0"/>
              <a:t>Technological</a:t>
            </a:r>
            <a:r>
              <a:rPr lang="en-CA" sz="1800" baseline="0" dirty="0" smtClean="0"/>
              <a:t> focus</a:t>
            </a:r>
            <a:endParaRPr lang="en-CA" sz="18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Graphs!$A$39:$A$40</c:f>
              <c:strCache>
                <c:ptCount val="2"/>
                <c:pt idx="0">
                  <c:v>WES</c:v>
                </c:pt>
                <c:pt idx="1">
                  <c:v>NGS</c:v>
                </c:pt>
              </c:strCache>
            </c:strRef>
          </c:cat>
          <c:val>
            <c:numRef>
              <c:f>Graphs!$B$39:$B$40</c:f>
              <c:numCache>
                <c:formatCode>General</c:formatCode>
                <c:ptCount val="2"/>
                <c:pt idx="0">
                  <c:v>19</c:v>
                </c:pt>
                <c:pt idx="1">
                  <c:v>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bg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CA" sz="2800" dirty="0" smtClean="0"/>
              <a:t>Article</a:t>
            </a:r>
            <a:r>
              <a:rPr lang="en-CA" sz="2800" baseline="0" dirty="0" smtClean="0"/>
              <a:t> type</a:t>
            </a:r>
            <a:endParaRPr lang="en-CA" sz="2800" dirty="0"/>
          </a:p>
        </c:rich>
      </c:tx>
      <c:layout>
        <c:manualLayout>
          <c:xMode val="edge"/>
          <c:yMode val="edge"/>
          <c:x val="0.37803162253178557"/>
          <c:y val="4.83064712386454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Graphs!$A$12:$A$16</c:f>
              <c:strCache>
                <c:ptCount val="5"/>
                <c:pt idx="0">
                  <c:v>Review</c:v>
                </c:pt>
                <c:pt idx="1">
                  <c:v>Data</c:v>
                </c:pt>
                <c:pt idx="2">
                  <c:v>Application</c:v>
                </c:pt>
                <c:pt idx="3">
                  <c:v>Patient</c:v>
                </c:pt>
                <c:pt idx="4">
                  <c:v>Efficiency</c:v>
                </c:pt>
              </c:strCache>
            </c:strRef>
          </c:cat>
          <c:val>
            <c:numRef>
              <c:f>Graphs!$B$12:$B$16</c:f>
              <c:numCache>
                <c:formatCode>General</c:formatCode>
                <c:ptCount val="5"/>
                <c:pt idx="0">
                  <c:v>34</c:v>
                </c:pt>
                <c:pt idx="1">
                  <c:v>4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83378240"/>
        <c:axId val="221084960"/>
      </c:barChart>
      <c:catAx>
        <c:axId val="183378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1084960"/>
        <c:crosses val="autoZero"/>
        <c:auto val="1"/>
        <c:lblAlgn val="ctr"/>
        <c:lblOffset val="100"/>
        <c:noMultiLvlLbl val="0"/>
      </c:catAx>
      <c:valAx>
        <c:axId val="22108496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833782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CA" sz="2000" dirty="0" smtClean="0"/>
              <a:t>Disease focus</a:t>
            </a:r>
            <a:endParaRPr lang="en-CA" sz="2000" dirty="0"/>
          </a:p>
        </c:rich>
      </c:tx>
      <c:layout>
        <c:manualLayout>
          <c:xMode val="edge"/>
          <c:yMode val="edge"/>
          <c:x val="0.43184949361743286"/>
          <c:y val="0.18218240592783541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Graphs!$A$21:$A$26</c:f>
              <c:strCache>
                <c:ptCount val="6"/>
                <c:pt idx="0">
                  <c:v>All</c:v>
                </c:pt>
                <c:pt idx="1">
                  <c:v>Cancer</c:v>
                </c:pt>
                <c:pt idx="2">
                  <c:v>Undiagnosed diseases</c:v>
                </c:pt>
                <c:pt idx="3">
                  <c:v>Epilepsy</c:v>
                </c:pt>
                <c:pt idx="4">
                  <c:v>Hematology</c:v>
                </c:pt>
                <c:pt idx="5">
                  <c:v>Neurological diseases</c:v>
                </c:pt>
              </c:strCache>
            </c:strRef>
          </c:cat>
          <c:val>
            <c:numRef>
              <c:f>Graphs!$B$21:$B$26</c:f>
              <c:numCache>
                <c:formatCode>General</c:formatCode>
                <c:ptCount val="6"/>
                <c:pt idx="0">
                  <c:v>20</c:v>
                </c:pt>
                <c:pt idx="1">
                  <c:v>6</c:v>
                </c:pt>
                <c:pt idx="2">
                  <c:v>6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83376280"/>
        <c:axId val="221085744"/>
      </c:barChart>
      <c:catAx>
        <c:axId val="183376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1085744"/>
        <c:crosses val="autoZero"/>
        <c:auto val="1"/>
        <c:lblAlgn val="ctr"/>
        <c:lblOffset val="100"/>
        <c:noMultiLvlLbl val="0"/>
      </c:catAx>
      <c:valAx>
        <c:axId val="22108574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833762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0F62FF-AC00-4407-9C46-9065D11078A3}" type="doc">
      <dgm:prSet loTypeId="urn:microsoft.com/office/officeart/2005/8/layout/pyramid4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CA"/>
        </a:p>
      </dgm:t>
    </dgm:pt>
    <dgm:pt modelId="{BDC7AB44-2194-46B6-A869-36C76B423E13}">
      <dgm:prSet phldrT="[Text]"/>
      <dgm:spPr/>
      <dgm:t>
        <a:bodyPr/>
        <a:lstStyle/>
        <a:p>
          <a:r>
            <a:rPr lang="fr-CA" dirty="0" err="1" smtClean="0"/>
            <a:t>Impl</a:t>
          </a:r>
          <a:r>
            <a:rPr lang="fr-CA" dirty="0" smtClean="0"/>
            <a:t>*</a:t>
          </a:r>
          <a:endParaRPr lang="fr-CA" dirty="0"/>
        </a:p>
      </dgm:t>
    </dgm:pt>
    <dgm:pt modelId="{69F29628-BCF4-46CE-A5A4-597889BE3CC6}" type="parTrans" cxnId="{6781A745-52D5-466D-9A77-0C786BABFFDC}">
      <dgm:prSet/>
      <dgm:spPr/>
      <dgm:t>
        <a:bodyPr/>
        <a:lstStyle/>
        <a:p>
          <a:endParaRPr lang="fr-CA"/>
        </a:p>
      </dgm:t>
    </dgm:pt>
    <dgm:pt modelId="{76AA6C9A-7BCE-4022-ADA9-63C4EED06D75}" type="sibTrans" cxnId="{6781A745-52D5-466D-9A77-0C786BABFFDC}">
      <dgm:prSet/>
      <dgm:spPr/>
      <dgm:t>
        <a:bodyPr/>
        <a:lstStyle/>
        <a:p>
          <a:endParaRPr lang="fr-CA"/>
        </a:p>
      </dgm:t>
    </dgm:pt>
    <dgm:pt modelId="{B2694623-370D-4400-960A-76D6EDF18EDF}">
      <dgm:prSet phldrT="[Text]"/>
      <dgm:spPr/>
      <dgm:t>
        <a:bodyPr/>
        <a:lstStyle/>
        <a:p>
          <a:r>
            <a:rPr lang="fr-CA" dirty="0" smtClean="0"/>
            <a:t>User</a:t>
          </a:r>
          <a:endParaRPr lang="fr-CA" dirty="0"/>
        </a:p>
      </dgm:t>
    </dgm:pt>
    <dgm:pt modelId="{49AF7254-F36C-4E5F-BE82-7D1E3440AFE8}" type="parTrans" cxnId="{267E71C1-C180-4F1A-8266-D9054F226795}">
      <dgm:prSet/>
      <dgm:spPr/>
      <dgm:t>
        <a:bodyPr/>
        <a:lstStyle/>
        <a:p>
          <a:endParaRPr lang="fr-CA"/>
        </a:p>
      </dgm:t>
    </dgm:pt>
    <dgm:pt modelId="{1B14402A-4BE5-42E0-BF37-22C7E7CD1A8C}" type="sibTrans" cxnId="{267E71C1-C180-4F1A-8266-D9054F226795}">
      <dgm:prSet/>
      <dgm:spPr/>
      <dgm:t>
        <a:bodyPr/>
        <a:lstStyle/>
        <a:p>
          <a:endParaRPr lang="fr-CA"/>
        </a:p>
      </dgm:t>
    </dgm:pt>
    <dgm:pt modelId="{3E5ED188-BF64-4119-9009-87BA75E8468E}">
      <dgm:prSet phldrT="[Text]"/>
      <dgm:spPr/>
      <dgm:t>
        <a:bodyPr/>
        <a:lstStyle/>
        <a:p>
          <a:r>
            <a:rPr lang="fr-CA" dirty="0" smtClean="0"/>
            <a:t>Issues</a:t>
          </a:r>
          <a:endParaRPr lang="fr-CA" dirty="0"/>
        </a:p>
      </dgm:t>
    </dgm:pt>
    <dgm:pt modelId="{DF628CE7-1852-46E8-8E3F-5223DF436705}" type="sibTrans" cxnId="{9E33453B-D7E5-4468-B87B-2565C3B92046}">
      <dgm:prSet/>
      <dgm:spPr/>
      <dgm:t>
        <a:bodyPr/>
        <a:lstStyle/>
        <a:p>
          <a:endParaRPr lang="fr-CA"/>
        </a:p>
      </dgm:t>
    </dgm:pt>
    <dgm:pt modelId="{3819CD72-7142-458D-8CFA-F91C35E0703E}" type="parTrans" cxnId="{9E33453B-D7E5-4468-B87B-2565C3B92046}">
      <dgm:prSet/>
      <dgm:spPr/>
      <dgm:t>
        <a:bodyPr/>
        <a:lstStyle/>
        <a:p>
          <a:endParaRPr lang="fr-CA"/>
        </a:p>
      </dgm:t>
    </dgm:pt>
    <dgm:pt modelId="{ED28BE07-51B1-42CE-90BE-CCF96A79C8D8}">
      <dgm:prSet phldrT="[Text]"/>
      <dgm:spPr/>
      <dgm:t>
        <a:bodyPr lIns="0" tIns="0" rIns="0" bIns="0"/>
        <a:lstStyle/>
        <a:p>
          <a:r>
            <a:rPr lang="fr-CA" dirty="0" smtClean="0"/>
            <a:t>WES</a:t>
          </a:r>
          <a:endParaRPr lang="fr-CA" dirty="0"/>
        </a:p>
      </dgm:t>
    </dgm:pt>
    <dgm:pt modelId="{35CF2CA4-A67A-460B-B5AF-469A19BF1C1B}" type="sibTrans" cxnId="{3842E56A-932A-4779-9CAB-6A5C0536EF51}">
      <dgm:prSet/>
      <dgm:spPr/>
      <dgm:t>
        <a:bodyPr/>
        <a:lstStyle/>
        <a:p>
          <a:endParaRPr lang="fr-CA"/>
        </a:p>
      </dgm:t>
    </dgm:pt>
    <dgm:pt modelId="{5F2A5A33-5882-4615-83A5-0E1559AF4255}" type="parTrans" cxnId="{3842E56A-932A-4779-9CAB-6A5C0536EF51}">
      <dgm:prSet/>
      <dgm:spPr/>
      <dgm:t>
        <a:bodyPr/>
        <a:lstStyle/>
        <a:p>
          <a:endParaRPr lang="fr-CA"/>
        </a:p>
      </dgm:t>
    </dgm:pt>
    <dgm:pt modelId="{BE2FC0D5-AA33-4532-9613-C895C898D3F1}" type="pres">
      <dgm:prSet presAssocID="{310F62FF-AC00-4407-9C46-9065D11078A3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C5960BCD-3940-49F9-85FF-6CE3B7B89C0F}" type="pres">
      <dgm:prSet presAssocID="{310F62FF-AC00-4407-9C46-9065D11078A3}" presName="triangle1" presStyleLbl="node1" presStyleIdx="0" presStyleCnt="4" custScaleX="176067" custScaleY="96703" custLinFactNeighborX="-1597" custLinFactNeighborY="-194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B6DF1C2-F579-4C09-A710-99DD3476D229}" type="pres">
      <dgm:prSet presAssocID="{310F62FF-AC00-4407-9C46-9065D11078A3}" presName="triangle2" presStyleLbl="node1" presStyleIdx="1" presStyleCnt="4" custScaleX="176134" custScaleY="96703" custLinFactNeighborX="-41842" custLinFactNeighborY="-35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0BEA901-86C4-4FB1-A852-3B46D358C724}" type="pres">
      <dgm:prSet presAssocID="{310F62FF-AC00-4407-9C46-9065D11078A3}" presName="triangle3" presStyleLbl="node1" presStyleIdx="2" presStyleCnt="4" custScaleX="176134" custScaleY="96703" custLinFactNeighborX="-1072" custLinFactNeighborY="-1875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F68896EA-E0A5-4FC6-81B4-8BE206DB9FBC}" type="pres">
      <dgm:prSet presAssocID="{310F62FF-AC00-4407-9C46-9065D11078A3}" presName="triangle4" presStyleLbl="node1" presStyleIdx="3" presStyleCnt="4" custScaleX="176134" custScaleY="96703" custLinFactNeighborX="3894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67E71C1-C180-4F1A-8266-D9054F226795}" srcId="{310F62FF-AC00-4407-9C46-9065D11078A3}" destId="{B2694623-370D-4400-960A-76D6EDF18EDF}" srcOrd="1" destOrd="0" parTransId="{49AF7254-F36C-4E5F-BE82-7D1E3440AFE8}" sibTransId="{1B14402A-4BE5-42E0-BF37-22C7E7CD1A8C}"/>
    <dgm:cxn modelId="{9E33453B-D7E5-4468-B87B-2565C3B92046}" srcId="{310F62FF-AC00-4407-9C46-9065D11078A3}" destId="{3E5ED188-BF64-4119-9009-87BA75E8468E}" srcOrd="3" destOrd="0" parTransId="{3819CD72-7142-458D-8CFA-F91C35E0703E}" sibTransId="{DF628CE7-1852-46E8-8E3F-5223DF436705}"/>
    <dgm:cxn modelId="{02071B43-8D4F-463D-9E30-80C00B0552E3}" type="presOf" srcId="{B2694623-370D-4400-960A-76D6EDF18EDF}" destId="{0B6DF1C2-F579-4C09-A710-99DD3476D229}" srcOrd="0" destOrd="0" presId="urn:microsoft.com/office/officeart/2005/8/layout/pyramid4"/>
    <dgm:cxn modelId="{07044FC6-B662-4869-9BA5-834FCBFC7311}" type="presOf" srcId="{310F62FF-AC00-4407-9C46-9065D11078A3}" destId="{BE2FC0D5-AA33-4532-9613-C895C898D3F1}" srcOrd="0" destOrd="0" presId="urn:microsoft.com/office/officeart/2005/8/layout/pyramid4"/>
    <dgm:cxn modelId="{3842E56A-932A-4779-9CAB-6A5C0536EF51}" srcId="{310F62FF-AC00-4407-9C46-9065D11078A3}" destId="{ED28BE07-51B1-42CE-90BE-CCF96A79C8D8}" srcOrd="2" destOrd="0" parTransId="{5F2A5A33-5882-4615-83A5-0E1559AF4255}" sibTransId="{35CF2CA4-A67A-460B-B5AF-469A19BF1C1B}"/>
    <dgm:cxn modelId="{25A9AD27-483F-477A-917B-A56F3BAA457E}" type="presOf" srcId="{3E5ED188-BF64-4119-9009-87BA75E8468E}" destId="{F68896EA-E0A5-4FC6-81B4-8BE206DB9FBC}" srcOrd="0" destOrd="0" presId="urn:microsoft.com/office/officeart/2005/8/layout/pyramid4"/>
    <dgm:cxn modelId="{6781A745-52D5-466D-9A77-0C786BABFFDC}" srcId="{310F62FF-AC00-4407-9C46-9065D11078A3}" destId="{BDC7AB44-2194-46B6-A869-36C76B423E13}" srcOrd="0" destOrd="0" parTransId="{69F29628-BCF4-46CE-A5A4-597889BE3CC6}" sibTransId="{76AA6C9A-7BCE-4022-ADA9-63C4EED06D75}"/>
    <dgm:cxn modelId="{820969BE-2595-4FF4-ABFB-2BD62973B002}" type="presOf" srcId="{ED28BE07-51B1-42CE-90BE-CCF96A79C8D8}" destId="{90BEA901-86C4-4FB1-A852-3B46D358C724}" srcOrd="0" destOrd="0" presId="urn:microsoft.com/office/officeart/2005/8/layout/pyramid4"/>
    <dgm:cxn modelId="{2AD15CC1-8735-4BB6-B8FF-C284789BE7CA}" type="presOf" srcId="{BDC7AB44-2194-46B6-A869-36C76B423E13}" destId="{C5960BCD-3940-49F9-85FF-6CE3B7B89C0F}" srcOrd="0" destOrd="0" presId="urn:microsoft.com/office/officeart/2005/8/layout/pyramid4"/>
    <dgm:cxn modelId="{1C92F5A4-A85D-4BF1-8655-3EEBF3DEA089}" type="presParOf" srcId="{BE2FC0D5-AA33-4532-9613-C895C898D3F1}" destId="{C5960BCD-3940-49F9-85FF-6CE3B7B89C0F}" srcOrd="0" destOrd="0" presId="urn:microsoft.com/office/officeart/2005/8/layout/pyramid4"/>
    <dgm:cxn modelId="{2FAF5A15-F5F9-4885-B683-06EB4878D6AE}" type="presParOf" srcId="{BE2FC0D5-AA33-4532-9613-C895C898D3F1}" destId="{0B6DF1C2-F579-4C09-A710-99DD3476D229}" srcOrd="1" destOrd="0" presId="urn:microsoft.com/office/officeart/2005/8/layout/pyramid4"/>
    <dgm:cxn modelId="{ADA03FEB-E2CC-4F99-8834-E3E313A02ED7}" type="presParOf" srcId="{BE2FC0D5-AA33-4532-9613-C895C898D3F1}" destId="{90BEA901-86C4-4FB1-A852-3B46D358C724}" srcOrd="2" destOrd="0" presId="urn:microsoft.com/office/officeart/2005/8/layout/pyramid4"/>
    <dgm:cxn modelId="{28565BD4-59FA-410E-84E6-84B641674ACD}" type="presParOf" srcId="{BE2FC0D5-AA33-4532-9613-C895C898D3F1}" destId="{F68896EA-E0A5-4FC6-81B4-8BE206DB9FBC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41442" cy="3456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74953" y="1"/>
            <a:ext cx="4341442" cy="3456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C00EBCAE-F737-416A-BF77-CEFC53A8659E}" type="datetimeFigureOut">
              <a:rPr lang="fr-CA" smtClean="0"/>
              <a:t>2015-06-24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542560"/>
            <a:ext cx="4341442" cy="345603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74953" y="6542560"/>
            <a:ext cx="4341442" cy="345603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04365800-7982-482C-A8F7-27B9DD4DD0A2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603749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41442" cy="3456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74953" y="1"/>
            <a:ext cx="4341442" cy="3456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D4C157B7-C711-4F44-893F-00530C7C82AD}" type="datetimeFigureOut">
              <a:rPr lang="fr-CA" smtClean="0"/>
              <a:t>2015-06-24</a:t>
            </a:fld>
            <a:endParaRPr lang="fr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59163" y="860425"/>
            <a:ext cx="3100387" cy="2324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fr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1872" y="3314928"/>
            <a:ext cx="8014970" cy="2712215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542560"/>
            <a:ext cx="4341442" cy="345603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74953" y="6542560"/>
            <a:ext cx="4341442" cy="345603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8F6282FA-7002-4F60-BCA9-98081D42CC45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52253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 err="1" smtClean="0"/>
              <a:t>Review</a:t>
            </a:r>
            <a:r>
              <a:rPr lang="fr-CA" dirty="0" smtClean="0"/>
              <a:t>:</a:t>
            </a:r>
            <a:r>
              <a:rPr lang="fr-CA" baseline="0" dirty="0" smtClean="0"/>
              <a:t> use of techno in all possible </a:t>
            </a:r>
            <a:r>
              <a:rPr lang="fr-CA" baseline="0" dirty="0" err="1" smtClean="0"/>
              <a:t>clinical</a:t>
            </a:r>
            <a:r>
              <a:rPr lang="fr-CA" baseline="0" dirty="0" smtClean="0"/>
              <a:t> applications</a:t>
            </a:r>
          </a:p>
          <a:p>
            <a:r>
              <a:rPr lang="fr-CA" baseline="0" dirty="0" smtClean="0"/>
              <a:t>Data: </a:t>
            </a:r>
            <a:r>
              <a:rPr lang="fr-CA" baseline="0" dirty="0" err="1" smtClean="0"/>
              <a:t>focuses</a:t>
            </a:r>
            <a:r>
              <a:rPr lang="fr-CA" baseline="0" dirty="0" smtClean="0"/>
              <a:t> on data </a:t>
            </a:r>
            <a:r>
              <a:rPr lang="fr-CA" baseline="0" dirty="0" err="1" smtClean="0"/>
              <a:t>analysis</a:t>
            </a:r>
            <a:r>
              <a:rPr lang="fr-CA" baseline="0" dirty="0" smtClean="0"/>
              <a:t> </a:t>
            </a:r>
            <a:r>
              <a:rPr lang="fr-CA" baseline="0" dirty="0" err="1" smtClean="0"/>
              <a:t>process</a:t>
            </a:r>
            <a:r>
              <a:rPr lang="fr-CA" baseline="0" dirty="0" smtClean="0"/>
              <a:t> and </a:t>
            </a:r>
            <a:r>
              <a:rPr lang="fr-CA" baseline="0" dirty="0" err="1" smtClean="0"/>
              <a:t>strategies</a:t>
            </a:r>
            <a:endParaRPr lang="fr-CA" baseline="0" dirty="0" smtClean="0"/>
          </a:p>
          <a:p>
            <a:r>
              <a:rPr lang="fr-CA" baseline="0" dirty="0" smtClean="0"/>
              <a:t>Application: </a:t>
            </a:r>
            <a:r>
              <a:rPr lang="fr-CA" baseline="0" dirty="0" err="1" smtClean="0"/>
              <a:t>actually</a:t>
            </a:r>
            <a:r>
              <a:rPr lang="fr-CA" baseline="0" dirty="0" smtClean="0"/>
              <a:t> </a:t>
            </a:r>
            <a:r>
              <a:rPr lang="fr-CA" baseline="0" dirty="0" err="1" smtClean="0"/>
              <a:t>applied</a:t>
            </a:r>
            <a:r>
              <a:rPr lang="fr-CA" baseline="0" dirty="0" smtClean="0"/>
              <a:t> in a </a:t>
            </a:r>
            <a:r>
              <a:rPr lang="fr-CA" baseline="0" dirty="0" err="1" smtClean="0"/>
              <a:t>clinical</a:t>
            </a:r>
            <a:r>
              <a:rPr lang="fr-CA" baseline="0" dirty="0" smtClean="0"/>
              <a:t> setting</a:t>
            </a:r>
          </a:p>
          <a:p>
            <a:r>
              <a:rPr lang="fr-CA" baseline="0" dirty="0" smtClean="0"/>
              <a:t>Patient: one or </a:t>
            </a:r>
            <a:r>
              <a:rPr lang="fr-CA" baseline="0" dirty="0" err="1" smtClean="0"/>
              <a:t>several</a:t>
            </a:r>
            <a:r>
              <a:rPr lang="fr-CA" baseline="0" dirty="0" smtClean="0"/>
              <a:t> patients to </a:t>
            </a:r>
            <a:r>
              <a:rPr lang="fr-CA" baseline="0" dirty="0" err="1" smtClean="0"/>
              <a:t>solve</a:t>
            </a:r>
            <a:r>
              <a:rPr lang="fr-CA" baseline="0" dirty="0" smtClean="0"/>
              <a:t> or </a:t>
            </a:r>
            <a:r>
              <a:rPr lang="fr-CA" baseline="0" dirty="0" err="1" smtClean="0"/>
              <a:t>treat</a:t>
            </a:r>
            <a:r>
              <a:rPr lang="fr-CA" baseline="0" dirty="0" smtClean="0"/>
              <a:t> a </a:t>
            </a:r>
            <a:r>
              <a:rPr lang="fr-CA" baseline="0" dirty="0" err="1" smtClean="0"/>
              <a:t>disease</a:t>
            </a:r>
            <a:endParaRPr lang="fr-CA" baseline="0" dirty="0" smtClean="0"/>
          </a:p>
          <a:p>
            <a:r>
              <a:rPr lang="fr-CA" baseline="0" dirty="0" err="1" smtClean="0"/>
              <a:t>Efficiency</a:t>
            </a:r>
            <a:r>
              <a:rPr lang="fr-CA" baseline="0" dirty="0" smtClean="0"/>
              <a:t>: </a:t>
            </a:r>
            <a:r>
              <a:rPr lang="fr-CA" baseline="0" dirty="0" err="1" smtClean="0"/>
              <a:t>comparison</a:t>
            </a:r>
            <a:r>
              <a:rPr lang="fr-CA" baseline="0" dirty="0" smtClean="0"/>
              <a:t> of </a:t>
            </a:r>
            <a:r>
              <a:rPr lang="fr-CA" baseline="0" dirty="0" err="1" smtClean="0"/>
              <a:t>technology</a:t>
            </a:r>
            <a:r>
              <a:rPr lang="fr-CA" baseline="0" dirty="0" smtClean="0"/>
              <a:t> </a:t>
            </a:r>
            <a:r>
              <a:rPr lang="fr-CA" baseline="0" dirty="0" err="1" smtClean="0"/>
              <a:t>with</a:t>
            </a:r>
            <a:r>
              <a:rPr lang="fr-CA" baseline="0" dirty="0" smtClean="0"/>
              <a:t> </a:t>
            </a:r>
            <a:r>
              <a:rPr lang="fr-CA" baseline="0" dirty="0" err="1" smtClean="0"/>
              <a:t>others</a:t>
            </a:r>
            <a:r>
              <a:rPr lang="fr-CA" baseline="0" dirty="0" smtClean="0"/>
              <a:t> (</a:t>
            </a:r>
            <a:r>
              <a:rPr lang="fr-CA" baseline="0" dirty="0" err="1" smtClean="0"/>
              <a:t>gene</a:t>
            </a:r>
            <a:r>
              <a:rPr lang="fr-CA" baseline="0" dirty="0" smtClean="0"/>
              <a:t> panels, WGS, etc..)</a:t>
            </a:r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282FA-7002-4F60-BCA9-98081D42CC45}" type="slidenum">
              <a:rPr lang="fr-CA" smtClean="0"/>
              <a:t>10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188560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Whole-genome sequencing in health care</a:t>
            </a:r>
          </a:p>
          <a:p>
            <a:r>
              <a:rPr lang="en-CA" dirty="0" smtClean="0"/>
              <a:t>Recommendations of the European Society of Human Genetics </a:t>
            </a:r>
          </a:p>
          <a:p>
            <a:r>
              <a:rPr lang="en-CA" dirty="0" smtClean="0"/>
              <a:t>on behalf of the ESHG Public and Professional Policy Committee</a:t>
            </a:r>
          </a:p>
          <a:p>
            <a:r>
              <a:rPr lang="en-CA" dirty="0" smtClean="0"/>
              <a:t>European Journal of Human Genetics (2013) 21, 580–584; doi:10.1038/ejhg.2013.46</a:t>
            </a:r>
          </a:p>
          <a:p>
            <a:endParaRPr lang="en-CA" dirty="0" smtClean="0"/>
          </a:p>
          <a:p>
            <a:r>
              <a:rPr lang="en-CA" dirty="0" smtClean="0"/>
              <a:t>Reporting results from whole-genome and whole-exome sequencing in clinical practice: a proposal for Canada?</a:t>
            </a:r>
          </a:p>
          <a:p>
            <a:r>
              <a:rPr lang="en-CA" dirty="0" smtClean="0"/>
              <a:t>To cite: Zawati MH, Parry D, Thorogood A, et al. J Med Genet 2014</a:t>
            </a:r>
          </a:p>
          <a:p>
            <a:endParaRPr lang="en-CA" dirty="0" smtClean="0"/>
          </a:p>
          <a:p>
            <a:pPr defTabSz="928299">
              <a:defRPr/>
            </a:pPr>
            <a:r>
              <a:rPr lang="en-CA" b="1" dirty="0"/>
              <a:t>The clinical application of genome-wide sequencing for monogenic diseases in Canada: Position Statement of the Canadian College of Medical Geneticists</a:t>
            </a:r>
          </a:p>
          <a:p>
            <a:pPr defTabSz="928299">
              <a:defRPr/>
            </a:pPr>
            <a:r>
              <a:rPr lang="en-CA" b="1" dirty="0"/>
              <a:t>Published Online First </a:t>
            </a:r>
            <a:r>
              <a:rPr lang="en-CA" dirty="0"/>
              <a:t>7 May 2015</a:t>
            </a:r>
          </a:p>
          <a:p>
            <a:r>
              <a:rPr lang="en-CA" dirty="0" smtClean="0"/>
              <a:t>http://jmg.bmj.com/content/early/2015/05/07/jmedgenet-2015-103144.full </a:t>
            </a:r>
          </a:p>
          <a:p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282FA-7002-4F60-BCA9-98081D42CC45}" type="slidenum">
              <a:rPr lang="fr-CA" smtClean="0"/>
              <a:t>17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24795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8FA1FD-8562-4FFD-8B2F-C557A15B4162}" type="datetimeFigureOut">
              <a:rPr lang="en-GB" altLang="en-US"/>
              <a:pPr/>
              <a:t>24/06/2015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ECE722-00C9-4A5F-8D63-6BC02CE6B78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18755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4C80E4-5E90-4061-8E3D-A14D60F3458B}" type="datetimeFigureOut">
              <a:rPr lang="en-GB" altLang="en-US"/>
              <a:pPr/>
              <a:t>24/06/2015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3B380E-B069-4DA3-9DE3-F54EDD8D7C1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63692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6C05A9-9CB9-457C-90D5-AD600F9B7D4D}" type="datetimeFigureOut">
              <a:rPr lang="en-GB" altLang="en-US"/>
              <a:pPr/>
              <a:t>24/06/2015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01AB42-241C-4745-ADCC-01D0D0A2836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93052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0FE73E-473E-40B4-AF0D-1358D35844BC}" type="datetimeFigureOut">
              <a:rPr lang="en-GB" altLang="en-US"/>
              <a:pPr/>
              <a:t>24/06/2015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E24F7B-7A4D-49C5-AA05-97BC0E604F5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78533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C448AA-A235-4EC3-B65B-96F615747BF1}" type="datetimeFigureOut">
              <a:rPr lang="en-GB" altLang="en-US"/>
              <a:pPr/>
              <a:t>24/06/2015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05AC77-3ACB-443E-A3A8-3F28826F10D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02320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E2C9FB-90A6-4651-A578-A6FF52DA0D1C}" type="datetimeFigureOut">
              <a:rPr lang="en-GB" altLang="en-US"/>
              <a:pPr/>
              <a:t>24/06/2015</a:t>
            </a:fld>
            <a:endParaRPr lang="en-GB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E200CC-B278-408A-B17F-29B18C546B4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1359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6E412B-9D2A-4972-9994-10C801921C9E}" type="datetimeFigureOut">
              <a:rPr lang="en-GB" altLang="en-US"/>
              <a:pPr/>
              <a:t>24/06/2015</a:t>
            </a:fld>
            <a:endParaRPr lang="en-GB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9FC128-4C4B-443B-B8CD-791449F98DB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76769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D45EDF3-2634-4BC7-B56D-36F49B5BDDF8}" type="datetimeFigureOut">
              <a:rPr lang="en-GB" altLang="en-US"/>
              <a:pPr/>
              <a:t>24/06/2015</a:t>
            </a:fld>
            <a:endParaRPr lang="en-GB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630423-66C2-4161-83DF-60FCAC3D3AD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20116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477AA4-B527-4080-ADDB-F02F2AC1134F}" type="datetimeFigureOut">
              <a:rPr lang="en-GB" altLang="en-US"/>
              <a:pPr/>
              <a:t>24/06/2015</a:t>
            </a:fld>
            <a:endParaRPr lang="en-GB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B0740F-37CC-49AC-9E9A-D548EEFC975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60830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6D0715-2C2F-48DB-BDC1-2A9C195A6869}" type="datetimeFigureOut">
              <a:rPr lang="en-GB" altLang="en-US"/>
              <a:pPr/>
              <a:t>24/06/2015</a:t>
            </a:fld>
            <a:endParaRPr lang="en-GB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6C5E00-3D11-4FC2-9D88-320A1BD8E52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62611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65F390-7C4E-4B4C-B247-FBDE0E1A1046}" type="datetimeFigureOut">
              <a:rPr lang="en-GB" altLang="en-US"/>
              <a:pPr/>
              <a:t>24/06/2015</a:t>
            </a:fld>
            <a:endParaRPr lang="en-GB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F8CD4E-DA45-43E0-99AA-0237E415733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4520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277F042C-DE0D-476F-816E-2388678BCB65}" type="datetimeFigureOut">
              <a:rPr lang="en-GB" altLang="en-US"/>
              <a:pPr/>
              <a:t>24/06/2015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5B8E991B-B3D7-45F6-A601-3B7E1AFC885C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6750050"/>
            <a:ext cx="9144000" cy="10795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0" y="6750050"/>
            <a:ext cx="9144000" cy="1079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23646" y="1052736"/>
            <a:ext cx="7896708" cy="2387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ELSI Challenges Associated with Clinical Applications of Exome Sequencing: preliminary results from a Systematic Literature Review</a:t>
            </a:r>
            <a:endParaRPr lang="en-CA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079612" y="3861048"/>
            <a:ext cx="6984776" cy="2376264"/>
          </a:xfrm>
        </p:spPr>
        <p:txBody>
          <a:bodyPr/>
          <a:lstStyle/>
          <a:p>
            <a:r>
              <a:rPr lang="en-CA" dirty="0" smtClean="0"/>
              <a:t>Gabrielle Bertier, PhD candidate</a:t>
            </a:r>
          </a:p>
          <a:p>
            <a:r>
              <a:rPr lang="en-US" dirty="0" smtClean="0"/>
              <a:t>McGill University, Toulouse III University</a:t>
            </a:r>
          </a:p>
          <a:p>
            <a:r>
              <a:rPr lang="en-US" sz="2000" i="1" dirty="0" smtClean="0"/>
              <a:t>Translation in healthcare conference -  </a:t>
            </a:r>
          </a:p>
          <a:p>
            <a:r>
              <a:rPr lang="en-US" sz="2000" i="1" dirty="0" smtClean="0"/>
              <a:t>Exploring the impact of emerging technologies</a:t>
            </a:r>
          </a:p>
          <a:p>
            <a:r>
              <a:rPr lang="en-US" sz="2000" i="1" dirty="0" smtClean="0"/>
              <a:t>University of oxford  23-25 June 2015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24183255"/>
      </p:ext>
    </p:extLst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2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6750050"/>
            <a:ext cx="9144000" cy="10795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0" y="6750050"/>
            <a:ext cx="9144000" cy="1079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535276" y="365125"/>
            <a:ext cx="8180333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l"/>
            <a:r>
              <a:rPr lang="en-CA" dirty="0" smtClean="0"/>
              <a:t>2. Preliminary Findings</a:t>
            </a:r>
          </a:p>
          <a:p>
            <a:pPr algn="l"/>
            <a:r>
              <a:rPr lang="en-CA" dirty="0" smtClean="0"/>
              <a:t>A. Articles overview</a:t>
            </a:r>
            <a:endParaRPr lang="en-CA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0063169"/>
              </p:ext>
            </p:extLst>
          </p:nvPr>
        </p:nvGraphicFramePr>
        <p:xfrm>
          <a:off x="971600" y="2420888"/>
          <a:ext cx="6696744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2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6750050"/>
            <a:ext cx="9144000" cy="10795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0" y="6750050"/>
            <a:ext cx="9144000" cy="1079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535276" y="365125"/>
            <a:ext cx="8180333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l"/>
            <a:r>
              <a:rPr lang="en-CA" dirty="0" smtClean="0"/>
              <a:t>2. Preliminary Findings</a:t>
            </a:r>
          </a:p>
          <a:p>
            <a:pPr algn="l"/>
            <a:r>
              <a:rPr lang="en-CA" dirty="0" smtClean="0"/>
              <a:t>A. Articles overview</a:t>
            </a:r>
            <a:endParaRPr lang="en-CA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412171"/>
              </p:ext>
            </p:extLst>
          </p:nvPr>
        </p:nvGraphicFramePr>
        <p:xfrm>
          <a:off x="237829" y="1851144"/>
          <a:ext cx="8477780" cy="34851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ctangle 7"/>
          <p:cNvSpPr/>
          <p:nvPr/>
        </p:nvSpPr>
        <p:spPr>
          <a:xfrm>
            <a:off x="393397" y="5733256"/>
            <a:ext cx="8464089" cy="58477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Acute Myeloid Leukemia, Adult Screening, Autism Spectrum Disorders, </a:t>
            </a:r>
            <a:r>
              <a:rPr 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Cilipopathies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Deafness, Heart diseases, Intellectual disability, Mendelian disorders, Ocular diseases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2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6750050"/>
            <a:ext cx="9144000" cy="10795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0" y="6750050"/>
            <a:ext cx="9144000" cy="1079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2792022"/>
              </p:ext>
            </p:extLst>
          </p:nvPr>
        </p:nvGraphicFramePr>
        <p:xfrm>
          <a:off x="179512" y="44624"/>
          <a:ext cx="8784976" cy="6667920"/>
        </p:xfrm>
        <a:graphic>
          <a:graphicData uri="http://schemas.openxmlformats.org/drawingml/2006/table">
            <a:tbl>
              <a:tblPr firstRow="1" bandRow="1"/>
              <a:tblGrid>
                <a:gridCol w="1805601"/>
                <a:gridCol w="5197406"/>
                <a:gridCol w="1781969"/>
              </a:tblGrid>
              <a:tr h="312035">
                <a:tc rowSpan="9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b="1" u="none" strike="noStrike" dirty="0" smtClean="0">
                          <a:effectLst/>
                          <a:latin typeface="+mj-lt"/>
                        </a:rPr>
                        <a:t>Production</a:t>
                      </a:r>
                    </a:p>
                  </a:txBody>
                  <a:tcPr marL="72000" marR="72000" marT="21600" marB="2160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 smtClean="0">
                          <a:effectLst/>
                          <a:latin typeface="+mj-lt"/>
                        </a:rPr>
                        <a:t>Clinical indications</a:t>
                      </a:r>
                      <a:endParaRPr lang="en-US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2000" marR="72000" marT="21600" marB="2160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9pPr>
                    </a:lstStyle>
                    <a:p>
                      <a:pPr algn="ctr" fontAlgn="b"/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2035"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 smtClean="0">
                          <a:effectLst/>
                          <a:latin typeface="+mj-lt"/>
                        </a:rPr>
                        <a:t>First/</a:t>
                      </a:r>
                      <a:r>
                        <a:rPr lang="en-US" sz="1800" u="none" strike="noStrike" baseline="0" dirty="0" smtClean="0">
                          <a:effectLst/>
                          <a:latin typeface="+mj-lt"/>
                        </a:rPr>
                        <a:t> Second tier test</a:t>
                      </a:r>
                      <a:endParaRPr lang="en-US" sz="1800" u="none" strike="noStrike" dirty="0" smtClean="0">
                        <a:effectLst/>
                        <a:latin typeface="+mj-lt"/>
                      </a:endParaRPr>
                    </a:p>
                  </a:txBody>
                  <a:tcPr marL="72000" marR="72000" marT="21600" marB="2160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9pPr>
                    </a:lstStyle>
                    <a:p>
                      <a:pPr algn="ctr" fontAlgn="b"/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2035"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u="none" strike="noStrike" dirty="0" smtClean="0">
                          <a:effectLst/>
                          <a:latin typeface="+mj-lt"/>
                        </a:rPr>
                        <a:t>Clinicians buy-in</a:t>
                      </a:r>
                    </a:p>
                  </a:txBody>
                  <a:tcPr marL="72000" marR="72000" marT="21600" marB="2160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9pPr>
                    </a:lstStyle>
                    <a:p>
                      <a:pPr algn="ctr" fontAlgn="b"/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2035"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 smtClean="0">
                          <a:effectLst/>
                          <a:latin typeface="+mj-lt"/>
                        </a:rPr>
                        <a:t>Centralized/Local laboratory</a:t>
                      </a:r>
                      <a:r>
                        <a:rPr lang="en-US" sz="1800" u="none" strike="noStrike" baseline="0" dirty="0" smtClean="0">
                          <a:effectLst/>
                          <a:latin typeface="+mj-lt"/>
                        </a:rPr>
                        <a:t> sequencing</a:t>
                      </a:r>
                      <a:endParaRPr lang="en-US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2000" marR="72000" marT="21600" marB="2160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9pPr>
                    </a:lstStyle>
                    <a:p>
                      <a:pPr algn="ctr" fontAlgn="b"/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2035"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9pPr>
                    </a:lstStyle>
                    <a:p>
                      <a:pPr algn="l" rtl="0" fontAlgn="ctr"/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Turnaround time</a:t>
                      </a:r>
                    </a:p>
                  </a:txBody>
                  <a:tcPr marL="72000" marR="72000" marT="21600" marB="2160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9pPr>
                    </a:lstStyle>
                    <a:p>
                      <a:pPr algn="ctr" fontAlgn="b"/>
                      <a:r>
                        <a:rPr lang="en-CA" sz="18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</a:rPr>
                        <a:t>23%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2035"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9pPr>
                    </a:lstStyle>
                    <a:p>
                      <a:pPr algn="l" rtl="0" fontAlgn="ctr"/>
                      <a:r>
                        <a:rPr lang="en-C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Data </a:t>
                      </a:r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storage</a:t>
                      </a:r>
                    </a:p>
                  </a:txBody>
                  <a:tcPr marL="72000" marR="72000" marT="21600" marB="2160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9pPr>
                    </a:lstStyle>
                    <a:p>
                      <a:pPr algn="ctr" fontAlgn="b"/>
                      <a:r>
                        <a:rPr lang="en-CA" sz="18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</a:rPr>
                        <a:t>36%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2035"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9pPr>
                    </a:lstStyle>
                    <a:p>
                      <a:pPr algn="l" rtl="0" fontAlgn="ctr"/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gene patents, IP</a:t>
                      </a:r>
                    </a:p>
                  </a:txBody>
                  <a:tcPr marL="72000" marR="72000" marT="21600" marB="2160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9pPr>
                    </a:lstStyle>
                    <a:p>
                      <a:pPr algn="ctr" fontAlgn="b"/>
                      <a:r>
                        <a:rPr lang="en-CA" sz="18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</a:rPr>
                        <a:t>9%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2035"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9pPr>
                    </a:lstStyle>
                    <a:p>
                      <a:pPr algn="l" rtl="0" fontAlgn="ctr"/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Cost/ </a:t>
                      </a:r>
                      <a:r>
                        <a:rPr lang="en-C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Reimbursement</a:t>
                      </a:r>
                      <a:endParaRPr lang="en-CA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2000" marR="72000" marT="21600" marB="2160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9pPr>
                    </a:lstStyle>
                    <a:p>
                      <a:pPr algn="ctr" fontAlgn="b"/>
                      <a:r>
                        <a:rPr lang="en-CA" sz="18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</a:rPr>
                        <a:t>70%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2035"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9pPr>
                    </a:lstStyle>
                    <a:p>
                      <a:pPr algn="l" rtl="0" fontAlgn="ctr"/>
                      <a:r>
                        <a:rPr lang="en-C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Quality Control </a:t>
                      </a:r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standards</a:t>
                      </a:r>
                    </a:p>
                  </a:txBody>
                  <a:tcPr marL="72000" marR="72000" marT="21600" marB="2160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9pPr>
                    </a:lstStyle>
                    <a:p>
                      <a:pPr algn="ctr" fontAlgn="b"/>
                      <a:r>
                        <a:rPr lang="en-CA" sz="18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</a:rPr>
                        <a:t>40%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2035"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b="1" u="none" strike="noStrike" dirty="0" smtClean="0">
                          <a:effectLst/>
                          <a:latin typeface="+mj-lt"/>
                        </a:rPr>
                        <a:t>Analysis</a:t>
                      </a:r>
                      <a:endParaRPr lang="en-CA" sz="1800" b="1" i="0" u="none" strike="noStrike" dirty="0" smtClean="0">
                        <a:solidFill>
                          <a:srgbClr val="5B9BD5"/>
                        </a:solidFill>
                        <a:effectLst/>
                        <a:latin typeface="+mj-lt"/>
                      </a:endParaRPr>
                    </a:p>
                  </a:txBody>
                  <a:tcPr marL="72000" marR="72000" marT="21600" marB="2160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9pPr>
                    </a:lstStyle>
                    <a:p>
                      <a:pPr algn="l" rtl="0" fontAlgn="ctr"/>
                      <a:r>
                        <a:rPr lang="en-C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Variants of Unknown Significance (VUS)</a:t>
                      </a:r>
                      <a:endParaRPr lang="en-CA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2000" marR="72000" marT="21600" marB="2160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9pPr>
                    </a:lstStyle>
                    <a:p>
                      <a:pPr algn="ctr" fontAlgn="b"/>
                      <a:r>
                        <a:rPr lang="en-CA" sz="18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</a:rPr>
                        <a:t>69%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2035"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9pPr>
                    </a:lstStyle>
                    <a:p>
                      <a:pPr algn="l" rtl="0" fontAlgn="ctr"/>
                      <a:r>
                        <a:rPr lang="en-C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Need</a:t>
                      </a:r>
                      <a:r>
                        <a:rPr lang="en-CA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for large scale population d</a:t>
                      </a:r>
                      <a:r>
                        <a:rPr lang="en-C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atabases</a:t>
                      </a:r>
                      <a:endParaRPr lang="en-CA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2000" marR="72000" marT="21600" marB="2160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9pPr>
                    </a:lstStyle>
                    <a:p>
                      <a:pPr algn="ctr" fontAlgn="b"/>
                      <a:r>
                        <a:rPr lang="en-CA" sz="18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</a:rPr>
                        <a:t>15%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2035"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9pPr>
                    </a:lstStyle>
                    <a:p>
                      <a:pPr algn="l" rtl="0" fontAlgn="ctr"/>
                      <a:r>
                        <a:rPr lang="en-C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Interdisciplinary</a:t>
                      </a:r>
                      <a:r>
                        <a:rPr lang="en-CA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c</a:t>
                      </a:r>
                      <a:r>
                        <a:rPr lang="en-C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ollaborations/Roles in the</a:t>
                      </a:r>
                      <a:r>
                        <a:rPr lang="en-CA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clinic</a:t>
                      </a:r>
                      <a:endParaRPr lang="en-CA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2000" marR="72000" marT="21600" marB="2160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9pPr>
                    </a:lstStyle>
                    <a:p>
                      <a:pPr algn="ctr" fontAlgn="b"/>
                      <a:r>
                        <a:rPr lang="en-CA" sz="18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</a:rPr>
                        <a:t>23%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2035">
                <a:tc rowSpan="6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9pPr>
                    </a:lstStyle>
                    <a:p>
                      <a:pPr algn="ctr"/>
                      <a:r>
                        <a:rPr lang="en-CA" sz="1800" b="1" dirty="0" smtClean="0">
                          <a:latin typeface="+mj-lt"/>
                        </a:rPr>
                        <a:t>Reporting</a:t>
                      </a:r>
                      <a:endParaRPr lang="en-CA" sz="1800" b="1" dirty="0">
                        <a:latin typeface="+mj-lt"/>
                      </a:endParaRPr>
                    </a:p>
                  </a:txBody>
                  <a:tcPr marL="72000" marR="72000" marT="21600" marB="2160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9pPr>
                    </a:lstStyle>
                    <a:p>
                      <a:pPr algn="l" rtl="0" fontAlgn="ctr"/>
                      <a:r>
                        <a:rPr lang="en-C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Incidental</a:t>
                      </a:r>
                      <a:r>
                        <a:rPr lang="en-CA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Findings (IF)</a:t>
                      </a:r>
                      <a:endParaRPr lang="en-CA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2000" marR="72000" marT="21600" marB="2160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9pPr>
                    </a:lstStyle>
                    <a:p>
                      <a:pPr algn="ctr" fontAlgn="b"/>
                      <a:r>
                        <a:rPr lang="en-CA" sz="18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</a:rPr>
                        <a:t>71%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2035"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9pPr>
                    </a:lstStyle>
                    <a:p>
                      <a:pPr algn="l" rtl="0" fontAlgn="ctr"/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IF standards</a:t>
                      </a:r>
                    </a:p>
                  </a:txBody>
                  <a:tcPr marL="72000" marR="72000" marT="21600" marB="2160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9pPr>
                    </a:lstStyle>
                    <a:p>
                      <a:pPr algn="ctr" fontAlgn="b"/>
                      <a:r>
                        <a:rPr lang="en-CA" sz="18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</a:rPr>
                        <a:t>45%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2035"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9pPr>
                    </a:lstStyle>
                    <a:p>
                      <a:pPr algn="l" rtl="0" fontAlgn="ctr"/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Reproductive choices</a:t>
                      </a:r>
                    </a:p>
                  </a:txBody>
                  <a:tcPr marL="72000" marR="72000" marT="21600" marB="2160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9pPr>
                    </a:lstStyle>
                    <a:p>
                      <a:pPr algn="ctr" fontAlgn="b"/>
                      <a:r>
                        <a:rPr lang="en-CA" sz="18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</a:rPr>
                        <a:t>2%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2035"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9pPr>
                    </a:lstStyle>
                    <a:p>
                      <a:pPr algn="l" rtl="0" fontAlgn="ctr"/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Clinicians education</a:t>
                      </a:r>
                    </a:p>
                  </a:txBody>
                  <a:tcPr marL="72000" marR="72000" marT="21600" marB="2160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9pPr>
                    </a:lstStyle>
                    <a:p>
                      <a:pPr algn="ctr" fontAlgn="b"/>
                      <a:r>
                        <a:rPr lang="en-CA" sz="18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</a:rPr>
                        <a:t>43%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2035"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9pPr>
                    </a:lstStyle>
                    <a:p>
                      <a:pPr algn="l" rtl="0" fontAlgn="ctr"/>
                      <a:r>
                        <a:rPr lang="en-C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VUS </a:t>
                      </a:r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standards</a:t>
                      </a:r>
                    </a:p>
                  </a:txBody>
                  <a:tcPr marL="72000" marR="72000" marT="21600" marB="2160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9pPr>
                    </a:lstStyle>
                    <a:p>
                      <a:pPr algn="ctr" fontAlgn="b"/>
                      <a:r>
                        <a:rPr lang="en-CA" sz="18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</a:rPr>
                        <a:t>55%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2035"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9pPr>
                    </a:lstStyle>
                    <a:p>
                      <a:pPr algn="l" rtl="0" fontAlgn="ctr"/>
                      <a:r>
                        <a:rPr lang="en-C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Pre/Post test Counselling, Communication</a:t>
                      </a:r>
                      <a:endParaRPr lang="en-CA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2000" marR="72000" marT="21600" marB="2160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9pPr>
                    </a:lstStyle>
                    <a:p>
                      <a:pPr algn="ctr" fontAlgn="b"/>
                      <a:r>
                        <a:rPr lang="en-CA" sz="18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</a:rPr>
                        <a:t>26%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2035"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b="1" u="none" strike="noStrike" dirty="0" smtClean="0">
                          <a:effectLst/>
                          <a:latin typeface="+mj-lt"/>
                        </a:rPr>
                        <a:t>Availability</a:t>
                      </a:r>
                      <a:r>
                        <a:rPr lang="en-CA" sz="1800" b="1" u="none" strike="noStrike" baseline="0" dirty="0" smtClean="0">
                          <a:effectLst/>
                          <a:latin typeface="+mj-lt"/>
                        </a:rPr>
                        <a:t> of Results</a:t>
                      </a:r>
                      <a:endParaRPr lang="en-CA" sz="1800" b="1" dirty="0">
                        <a:latin typeface="+mj-lt"/>
                      </a:endParaRPr>
                    </a:p>
                  </a:txBody>
                  <a:tcPr marL="72000" marR="72000" marT="21600" marB="2160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A5A5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9pPr>
                    </a:lstStyle>
                    <a:p>
                      <a:pPr algn="l" rtl="0" fontAlgn="ctr"/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Ownership, access, privacy</a:t>
                      </a:r>
                    </a:p>
                  </a:txBody>
                  <a:tcPr marL="72000" marR="72000" marT="21600" marB="2160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9pPr>
                    </a:lstStyle>
                    <a:p>
                      <a:pPr algn="ctr" fontAlgn="b"/>
                      <a:r>
                        <a:rPr lang="en-CA" sz="18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</a:rPr>
                        <a:t>32%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2035">
                <a:tc vMerge="1">
                  <a:txBody>
                    <a:bodyPr/>
                    <a:lstStyle/>
                    <a:p>
                      <a:endParaRPr lang="en-CA" sz="1000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9pPr>
                    </a:lstStyle>
                    <a:p>
                      <a:pPr algn="l" rtl="0" fontAlgn="ctr"/>
                      <a:r>
                        <a:rPr lang="en-C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Genetic </a:t>
                      </a:r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Discrimination</a:t>
                      </a:r>
                    </a:p>
                  </a:txBody>
                  <a:tcPr marL="72000" marR="72000" marT="21600" marB="2160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9pPr>
                    </a:lstStyle>
                    <a:p>
                      <a:pPr algn="ctr" fontAlgn="b"/>
                      <a:r>
                        <a:rPr lang="en-CA" sz="18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</a:rPr>
                        <a:t>15%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2035">
                <a:tc vMerge="1">
                  <a:txBody>
                    <a:bodyPr/>
                    <a:lstStyle/>
                    <a:p>
                      <a:endParaRPr lang="en-CA" sz="1000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9pPr>
                    </a:lstStyle>
                    <a:p>
                      <a:pPr algn="l" rtl="0" fontAlgn="ctr"/>
                      <a:r>
                        <a:rPr lang="en-C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Electronic</a:t>
                      </a:r>
                      <a:r>
                        <a:rPr lang="en-CA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Health Records</a:t>
                      </a:r>
                      <a:endParaRPr lang="en-CA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2000" marR="72000" marT="21600" marB="2160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9pPr>
                    </a:lstStyle>
                    <a:p>
                      <a:pPr algn="ctr" fontAlgn="b"/>
                      <a:r>
                        <a:rPr lang="en-CA" sz="18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</a:rPr>
                        <a:t>6%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2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6750050"/>
            <a:ext cx="9144000" cy="10795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0" y="6750050"/>
            <a:ext cx="9144000" cy="1079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5286048"/>
              </p:ext>
            </p:extLst>
          </p:nvPr>
        </p:nvGraphicFramePr>
        <p:xfrm>
          <a:off x="228600" y="44624"/>
          <a:ext cx="8735888" cy="6667920"/>
        </p:xfrm>
        <a:graphic>
          <a:graphicData uri="http://schemas.openxmlformats.org/drawingml/2006/table">
            <a:tbl>
              <a:tblPr firstRow="1" bandRow="1"/>
              <a:tblGrid>
                <a:gridCol w="1795512"/>
                <a:gridCol w="5168365"/>
                <a:gridCol w="1772011"/>
              </a:tblGrid>
              <a:tr h="312035">
                <a:tc rowSpan="9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b="1" u="none" strike="noStrike" dirty="0" smtClean="0">
                          <a:effectLst/>
                          <a:latin typeface="+mj-lt"/>
                        </a:rPr>
                        <a:t>Production</a:t>
                      </a:r>
                    </a:p>
                  </a:txBody>
                  <a:tcPr marL="72000" marR="72000" marT="21600" marB="2160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 smtClean="0">
                          <a:effectLst/>
                          <a:latin typeface="+mj-lt"/>
                        </a:rPr>
                        <a:t>Clinical indications</a:t>
                      </a:r>
                      <a:endParaRPr lang="en-US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2000" marR="72000" marT="21600" marB="2160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9pPr>
                    </a:lstStyle>
                    <a:p>
                      <a:pPr algn="ctr" fontAlgn="b"/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2035"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 smtClean="0">
                          <a:effectLst/>
                          <a:latin typeface="+mj-lt"/>
                        </a:rPr>
                        <a:t>First/</a:t>
                      </a:r>
                      <a:r>
                        <a:rPr lang="en-US" sz="1800" u="none" strike="noStrike" baseline="0" dirty="0" smtClean="0">
                          <a:effectLst/>
                          <a:latin typeface="+mj-lt"/>
                        </a:rPr>
                        <a:t> Second tier test</a:t>
                      </a:r>
                      <a:endParaRPr lang="en-US" sz="1800" u="none" strike="noStrike" dirty="0" smtClean="0">
                        <a:effectLst/>
                        <a:latin typeface="+mj-lt"/>
                      </a:endParaRPr>
                    </a:p>
                  </a:txBody>
                  <a:tcPr marL="72000" marR="72000" marT="21600" marB="2160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9pPr>
                    </a:lstStyle>
                    <a:p>
                      <a:pPr algn="ctr" fontAlgn="b"/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2035"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u="none" strike="noStrike" dirty="0" smtClean="0">
                          <a:effectLst/>
                          <a:latin typeface="+mj-lt"/>
                        </a:rPr>
                        <a:t>Clinicians buy-in</a:t>
                      </a:r>
                    </a:p>
                  </a:txBody>
                  <a:tcPr marL="72000" marR="72000" marT="21600" marB="2160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9pPr>
                    </a:lstStyle>
                    <a:p>
                      <a:pPr algn="ctr" fontAlgn="b"/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2035"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 smtClean="0">
                          <a:effectLst/>
                          <a:latin typeface="+mj-lt"/>
                        </a:rPr>
                        <a:t>Centralized/Local laboratory</a:t>
                      </a:r>
                      <a:r>
                        <a:rPr lang="en-US" sz="1800" u="none" strike="noStrike" baseline="0" dirty="0" smtClean="0">
                          <a:effectLst/>
                          <a:latin typeface="+mj-lt"/>
                        </a:rPr>
                        <a:t> sequencing</a:t>
                      </a:r>
                      <a:endParaRPr lang="en-US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2000" marR="72000" marT="21600" marB="2160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9pPr>
                    </a:lstStyle>
                    <a:p>
                      <a:pPr algn="ctr" fontAlgn="b"/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2035"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9pPr>
                    </a:lstStyle>
                    <a:p>
                      <a:pPr algn="l" rtl="0" fontAlgn="ctr"/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Turnaround time</a:t>
                      </a:r>
                    </a:p>
                  </a:txBody>
                  <a:tcPr marL="72000" marR="72000" marT="21600" marB="2160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9pPr>
                    </a:lstStyle>
                    <a:p>
                      <a:pPr algn="ctr" fontAlgn="b"/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23%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2035"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9pPr>
                    </a:lstStyle>
                    <a:p>
                      <a:pPr algn="l" rtl="0" fontAlgn="ctr"/>
                      <a:r>
                        <a:rPr lang="en-C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Data </a:t>
                      </a:r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storage</a:t>
                      </a:r>
                    </a:p>
                  </a:txBody>
                  <a:tcPr marL="72000" marR="72000" marT="21600" marB="2160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9pPr>
                    </a:lstStyle>
                    <a:p>
                      <a:pPr algn="ctr" fontAlgn="b"/>
                      <a:r>
                        <a:rPr lang="en-CA" sz="18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</a:rPr>
                        <a:t>36%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2035"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9pPr>
                    </a:lstStyle>
                    <a:p>
                      <a:pPr algn="l" rtl="0" fontAlgn="ctr"/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gene patents, IP</a:t>
                      </a:r>
                    </a:p>
                  </a:txBody>
                  <a:tcPr marL="72000" marR="72000" marT="21600" marB="2160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9pPr>
                    </a:lstStyle>
                    <a:p>
                      <a:pPr algn="ctr" fontAlgn="b"/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2035"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9pPr>
                    </a:lstStyle>
                    <a:p>
                      <a:pPr algn="l" rtl="0" fontAlgn="ctr"/>
                      <a:r>
                        <a:rPr lang="en-C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Cost/ </a:t>
                      </a:r>
                      <a:r>
                        <a:rPr lang="en-CA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Reimbursement</a:t>
                      </a:r>
                      <a:endParaRPr lang="en-CA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2000" marR="72000" marT="21600" marB="2160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9pPr>
                    </a:lstStyle>
                    <a:p>
                      <a:pPr algn="ctr" fontAlgn="b"/>
                      <a:r>
                        <a:rPr lang="en-CA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70%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</a:tr>
              <a:tr h="312035"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9pPr>
                    </a:lstStyle>
                    <a:p>
                      <a:pPr algn="l" rtl="0" fontAlgn="ctr"/>
                      <a:r>
                        <a:rPr lang="en-C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Quality Control </a:t>
                      </a:r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standards</a:t>
                      </a:r>
                    </a:p>
                  </a:txBody>
                  <a:tcPr marL="72000" marR="72000" marT="21600" marB="2160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9pPr>
                    </a:lstStyle>
                    <a:p>
                      <a:pPr algn="ctr" fontAlgn="b"/>
                      <a:r>
                        <a:rPr lang="en-CA" sz="18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</a:rPr>
                        <a:t>40%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2035"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b="1" u="none" strike="noStrike" dirty="0" smtClean="0">
                          <a:effectLst/>
                          <a:latin typeface="+mj-lt"/>
                        </a:rPr>
                        <a:t>Analysis</a:t>
                      </a:r>
                      <a:endParaRPr lang="en-CA" sz="1800" b="1" i="0" u="none" strike="noStrike" dirty="0" smtClean="0">
                        <a:solidFill>
                          <a:srgbClr val="5B9BD5"/>
                        </a:solidFill>
                        <a:effectLst/>
                        <a:latin typeface="+mj-lt"/>
                      </a:endParaRPr>
                    </a:p>
                  </a:txBody>
                  <a:tcPr marL="72000" marR="72000" marT="21600" marB="2160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9pPr>
                    </a:lstStyle>
                    <a:p>
                      <a:pPr algn="l" rtl="0" fontAlgn="ctr"/>
                      <a:r>
                        <a:rPr lang="en-CA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Variants of Unknown Significance (VUS)</a:t>
                      </a:r>
                      <a:endParaRPr lang="en-CA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2000" marR="72000" marT="21600" marB="2160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9pPr>
                    </a:lstStyle>
                    <a:p>
                      <a:pPr algn="ctr" fontAlgn="b"/>
                      <a:r>
                        <a:rPr lang="en-CA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69%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</a:tr>
              <a:tr h="312035"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9pPr>
                    </a:lstStyle>
                    <a:p>
                      <a:pPr algn="l" rtl="0" fontAlgn="ctr"/>
                      <a:r>
                        <a:rPr lang="en-C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Need</a:t>
                      </a:r>
                      <a:r>
                        <a:rPr lang="en-CA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for large scale population d</a:t>
                      </a:r>
                      <a:r>
                        <a:rPr lang="en-C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atabases</a:t>
                      </a:r>
                      <a:endParaRPr lang="en-CA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2000" marR="72000" marT="21600" marB="2160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9pPr>
                    </a:lstStyle>
                    <a:p>
                      <a:pPr algn="ctr" fontAlgn="b"/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2035"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9pPr>
                    </a:lstStyle>
                    <a:p>
                      <a:pPr algn="l" rtl="0" fontAlgn="ctr"/>
                      <a:r>
                        <a:rPr lang="en-C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Interdisciplinary</a:t>
                      </a:r>
                      <a:r>
                        <a:rPr lang="en-CA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c</a:t>
                      </a:r>
                      <a:r>
                        <a:rPr lang="en-C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ollaborations/Roles in the</a:t>
                      </a:r>
                      <a:r>
                        <a:rPr lang="en-CA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clinic</a:t>
                      </a:r>
                      <a:endParaRPr lang="en-CA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2000" marR="72000" marT="21600" marB="2160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9pPr>
                    </a:lstStyle>
                    <a:p>
                      <a:pPr algn="ctr" fontAlgn="b"/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23%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2035">
                <a:tc rowSpan="6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9pPr>
                    </a:lstStyle>
                    <a:p>
                      <a:pPr algn="ctr"/>
                      <a:r>
                        <a:rPr lang="en-CA" sz="1800" b="1" dirty="0" smtClean="0">
                          <a:latin typeface="+mj-lt"/>
                        </a:rPr>
                        <a:t>Reporting</a:t>
                      </a:r>
                      <a:endParaRPr lang="en-CA" sz="1800" b="1" dirty="0">
                        <a:latin typeface="+mj-lt"/>
                      </a:endParaRPr>
                    </a:p>
                  </a:txBody>
                  <a:tcPr marL="72000" marR="72000" marT="21600" marB="2160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9pPr>
                    </a:lstStyle>
                    <a:p>
                      <a:pPr algn="l" rtl="0" fontAlgn="ctr"/>
                      <a:r>
                        <a:rPr lang="en-CA" sz="1800" b="0" i="0" u="none" strike="noStrike" dirty="0" smtClean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</a:rPr>
                        <a:t>Incidental</a:t>
                      </a:r>
                      <a:r>
                        <a:rPr lang="en-CA" sz="1800" b="0" i="0" u="none" strike="noStrike" baseline="0" dirty="0" smtClean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</a:rPr>
                        <a:t> Findings (IF)</a:t>
                      </a:r>
                      <a:endParaRPr lang="en-CA" sz="18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+mj-lt"/>
                      </a:endParaRPr>
                    </a:p>
                  </a:txBody>
                  <a:tcPr marL="72000" marR="72000" marT="21600" marB="2160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9pPr>
                    </a:lstStyle>
                    <a:p>
                      <a:pPr algn="ctr" fontAlgn="b"/>
                      <a:r>
                        <a:rPr lang="en-CA" sz="18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</a:rPr>
                        <a:t>71%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2035"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9pPr>
                    </a:lstStyle>
                    <a:p>
                      <a:pPr algn="l" rtl="0" fontAlgn="ctr"/>
                      <a:r>
                        <a:rPr lang="en-CA" sz="18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</a:rPr>
                        <a:t>IF standards</a:t>
                      </a:r>
                    </a:p>
                  </a:txBody>
                  <a:tcPr marL="72000" marR="72000" marT="21600" marB="2160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9pPr>
                    </a:lstStyle>
                    <a:p>
                      <a:pPr algn="ctr" fontAlgn="b"/>
                      <a:r>
                        <a:rPr lang="en-CA" sz="18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</a:rPr>
                        <a:t>45%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2035"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9pPr>
                    </a:lstStyle>
                    <a:p>
                      <a:pPr algn="l" rtl="0" fontAlgn="ctr"/>
                      <a:r>
                        <a:rPr lang="en-CA" sz="18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</a:rPr>
                        <a:t>Reproductive choices</a:t>
                      </a:r>
                    </a:p>
                  </a:txBody>
                  <a:tcPr marL="72000" marR="72000" marT="21600" marB="2160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9pPr>
                    </a:lstStyle>
                    <a:p>
                      <a:pPr algn="ctr" fontAlgn="b"/>
                      <a:r>
                        <a:rPr lang="en-CA" sz="18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</a:rPr>
                        <a:t>2%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2035"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9pPr>
                    </a:lstStyle>
                    <a:p>
                      <a:pPr algn="l" rtl="0" fontAlgn="ctr"/>
                      <a:r>
                        <a:rPr lang="en-CA" sz="18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</a:rPr>
                        <a:t>Clinicians education</a:t>
                      </a:r>
                    </a:p>
                  </a:txBody>
                  <a:tcPr marL="72000" marR="72000" marT="21600" marB="2160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9pPr>
                    </a:lstStyle>
                    <a:p>
                      <a:pPr algn="ctr" fontAlgn="b"/>
                      <a:r>
                        <a:rPr lang="en-CA" sz="18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</a:rPr>
                        <a:t>43%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2035"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9pPr>
                    </a:lstStyle>
                    <a:p>
                      <a:pPr algn="l" rtl="0" fontAlgn="ctr"/>
                      <a:r>
                        <a:rPr lang="en-CA" sz="1800" b="0" i="0" u="none" strike="noStrike" dirty="0" smtClean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</a:rPr>
                        <a:t>VUS </a:t>
                      </a:r>
                      <a:r>
                        <a:rPr lang="en-CA" sz="18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</a:rPr>
                        <a:t>standards</a:t>
                      </a:r>
                    </a:p>
                  </a:txBody>
                  <a:tcPr marL="72000" marR="72000" marT="21600" marB="2160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9pPr>
                    </a:lstStyle>
                    <a:p>
                      <a:pPr algn="ctr" fontAlgn="b"/>
                      <a:r>
                        <a:rPr lang="en-CA" sz="18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</a:rPr>
                        <a:t>55%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2035"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9pPr>
                    </a:lstStyle>
                    <a:p>
                      <a:pPr algn="l" rtl="0" fontAlgn="ctr"/>
                      <a:r>
                        <a:rPr lang="en-C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Pre/Post test Counselling, Communication</a:t>
                      </a:r>
                      <a:endParaRPr lang="en-CA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2000" marR="72000" marT="21600" marB="2160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9pPr>
                    </a:lstStyle>
                    <a:p>
                      <a:pPr algn="ctr" fontAlgn="b"/>
                      <a:r>
                        <a:rPr lang="en-CA" sz="18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</a:rPr>
                        <a:t>26%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2035"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b="1" u="none" strike="noStrike" dirty="0" smtClean="0">
                          <a:effectLst/>
                          <a:latin typeface="+mj-lt"/>
                        </a:rPr>
                        <a:t>Availability</a:t>
                      </a:r>
                      <a:r>
                        <a:rPr lang="en-CA" sz="1800" b="1" u="none" strike="noStrike" baseline="0" dirty="0" smtClean="0">
                          <a:effectLst/>
                          <a:latin typeface="+mj-lt"/>
                        </a:rPr>
                        <a:t> of Results</a:t>
                      </a:r>
                      <a:endParaRPr lang="en-CA" sz="1800" b="1" dirty="0">
                        <a:latin typeface="+mj-lt"/>
                      </a:endParaRPr>
                    </a:p>
                  </a:txBody>
                  <a:tcPr marL="72000" marR="72000" marT="21600" marB="2160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9pPr>
                    </a:lstStyle>
                    <a:p>
                      <a:pPr algn="l" rtl="0" fontAlgn="ctr"/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Ownership, access, privacy</a:t>
                      </a:r>
                    </a:p>
                  </a:txBody>
                  <a:tcPr marL="72000" marR="72000" marT="21600" marB="2160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9pPr>
                    </a:lstStyle>
                    <a:p>
                      <a:pPr algn="ctr" fontAlgn="b"/>
                      <a:r>
                        <a:rPr lang="en-CA" sz="18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</a:rPr>
                        <a:t>32%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2035">
                <a:tc vMerge="1">
                  <a:txBody>
                    <a:bodyPr/>
                    <a:lstStyle/>
                    <a:p>
                      <a:endParaRPr lang="en-CA" sz="1000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9pPr>
                    </a:lstStyle>
                    <a:p>
                      <a:pPr algn="l" rtl="0" fontAlgn="ctr"/>
                      <a:r>
                        <a:rPr lang="en-C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Genetic </a:t>
                      </a:r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Discrimination</a:t>
                      </a:r>
                    </a:p>
                  </a:txBody>
                  <a:tcPr marL="72000" marR="72000" marT="21600" marB="2160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9pPr>
                    </a:lstStyle>
                    <a:p>
                      <a:pPr algn="ctr" fontAlgn="b"/>
                      <a:r>
                        <a:rPr lang="en-CA" sz="18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</a:rPr>
                        <a:t>15%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2035">
                <a:tc vMerge="1">
                  <a:txBody>
                    <a:bodyPr/>
                    <a:lstStyle/>
                    <a:p>
                      <a:endParaRPr lang="en-CA" sz="1000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9pPr>
                    </a:lstStyle>
                    <a:p>
                      <a:pPr algn="l" rtl="0" fontAlgn="ctr"/>
                      <a:r>
                        <a:rPr lang="en-C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Electronic</a:t>
                      </a:r>
                      <a:r>
                        <a:rPr lang="en-CA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Health Records</a:t>
                      </a:r>
                      <a:endParaRPr lang="en-CA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2000" marR="72000" marT="21600" marB="2160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9pPr>
                    </a:lstStyle>
                    <a:p>
                      <a:pPr algn="ctr" fontAlgn="b"/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2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6750050"/>
            <a:ext cx="9144000" cy="10795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0" y="6750050"/>
            <a:ext cx="9144000" cy="1079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124059"/>
              </p:ext>
            </p:extLst>
          </p:nvPr>
        </p:nvGraphicFramePr>
        <p:xfrm>
          <a:off x="228600" y="44624"/>
          <a:ext cx="8735888" cy="6667920"/>
        </p:xfrm>
        <a:graphic>
          <a:graphicData uri="http://schemas.openxmlformats.org/drawingml/2006/table">
            <a:tbl>
              <a:tblPr firstRow="1" bandRow="1"/>
              <a:tblGrid>
                <a:gridCol w="1795512"/>
                <a:gridCol w="5168365"/>
                <a:gridCol w="1772011"/>
              </a:tblGrid>
              <a:tr h="312035">
                <a:tc rowSpan="9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b="1" u="none" strike="noStrike" dirty="0" smtClean="0">
                          <a:effectLst/>
                          <a:latin typeface="+mj-lt"/>
                        </a:rPr>
                        <a:t>Production</a:t>
                      </a:r>
                    </a:p>
                  </a:txBody>
                  <a:tcPr marL="72000" marR="72000" marT="21600" marB="2160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 smtClean="0">
                          <a:effectLst/>
                          <a:latin typeface="+mj-lt"/>
                        </a:rPr>
                        <a:t>Clinical indications</a:t>
                      </a:r>
                      <a:endParaRPr lang="en-US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2000" marR="72000" marT="21600" marB="2160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9pPr>
                    </a:lstStyle>
                    <a:p>
                      <a:pPr algn="ctr" fontAlgn="b"/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2035"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 smtClean="0">
                          <a:effectLst/>
                          <a:latin typeface="+mj-lt"/>
                        </a:rPr>
                        <a:t>First/</a:t>
                      </a:r>
                      <a:r>
                        <a:rPr lang="en-US" sz="1800" u="none" strike="noStrike" baseline="0" dirty="0" smtClean="0">
                          <a:effectLst/>
                          <a:latin typeface="+mj-lt"/>
                        </a:rPr>
                        <a:t> Second tier test</a:t>
                      </a:r>
                      <a:endParaRPr lang="en-US" sz="1800" u="none" strike="noStrike" dirty="0" smtClean="0">
                        <a:effectLst/>
                        <a:latin typeface="+mj-lt"/>
                      </a:endParaRPr>
                    </a:p>
                  </a:txBody>
                  <a:tcPr marL="72000" marR="72000" marT="21600" marB="2160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9pPr>
                    </a:lstStyle>
                    <a:p>
                      <a:pPr algn="ctr" fontAlgn="b"/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2035"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u="none" strike="noStrike" dirty="0" smtClean="0">
                          <a:effectLst/>
                          <a:latin typeface="+mj-lt"/>
                        </a:rPr>
                        <a:t>Clinicians buy-in</a:t>
                      </a:r>
                    </a:p>
                  </a:txBody>
                  <a:tcPr marL="72000" marR="72000" marT="21600" marB="2160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9pPr>
                    </a:lstStyle>
                    <a:p>
                      <a:pPr algn="ctr" fontAlgn="b"/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2035"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 smtClean="0">
                          <a:effectLst/>
                          <a:latin typeface="+mj-lt"/>
                        </a:rPr>
                        <a:t>Centralized/Local laboratory</a:t>
                      </a:r>
                      <a:r>
                        <a:rPr lang="en-US" sz="1800" u="none" strike="noStrike" baseline="0" dirty="0" smtClean="0">
                          <a:effectLst/>
                          <a:latin typeface="+mj-lt"/>
                        </a:rPr>
                        <a:t> sequencing</a:t>
                      </a:r>
                      <a:endParaRPr lang="en-US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2000" marR="72000" marT="21600" marB="2160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9pPr>
                    </a:lstStyle>
                    <a:p>
                      <a:pPr algn="ctr" fontAlgn="b"/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2035"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9pPr>
                    </a:lstStyle>
                    <a:p>
                      <a:pPr algn="l" rtl="0" fontAlgn="ctr"/>
                      <a:r>
                        <a:rPr lang="en-CA" sz="18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</a:rPr>
                        <a:t>Turnaround time</a:t>
                      </a:r>
                    </a:p>
                  </a:txBody>
                  <a:tcPr marL="72000" marR="72000" marT="21600" marB="2160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9pPr>
                    </a:lstStyle>
                    <a:p>
                      <a:pPr algn="ctr" fontAlgn="b"/>
                      <a:r>
                        <a:rPr lang="en-CA" sz="18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</a:rPr>
                        <a:t>23%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2035"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9pPr>
                    </a:lstStyle>
                    <a:p>
                      <a:pPr algn="l" rtl="0" fontAlgn="ctr"/>
                      <a:r>
                        <a:rPr lang="en-CA" sz="1800" b="0" i="0" u="none" strike="noStrike" dirty="0" smtClean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</a:rPr>
                        <a:t>Data </a:t>
                      </a:r>
                      <a:r>
                        <a:rPr lang="en-CA" sz="18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</a:rPr>
                        <a:t>storage</a:t>
                      </a:r>
                    </a:p>
                  </a:txBody>
                  <a:tcPr marL="72000" marR="72000" marT="21600" marB="2160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9pPr>
                    </a:lstStyle>
                    <a:p>
                      <a:pPr algn="ctr" fontAlgn="b"/>
                      <a:r>
                        <a:rPr lang="en-CA" sz="18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</a:rPr>
                        <a:t>36%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2035"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9pPr>
                    </a:lstStyle>
                    <a:p>
                      <a:pPr algn="l" rtl="0" fontAlgn="ctr"/>
                      <a:r>
                        <a:rPr lang="en-CA" sz="18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</a:rPr>
                        <a:t>gene patents, IP</a:t>
                      </a:r>
                    </a:p>
                  </a:txBody>
                  <a:tcPr marL="72000" marR="72000" marT="21600" marB="2160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9pPr>
                    </a:lstStyle>
                    <a:p>
                      <a:pPr algn="ctr" fontAlgn="b"/>
                      <a:r>
                        <a:rPr lang="en-CA" sz="18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</a:rPr>
                        <a:t>9%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2035"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9pPr>
                    </a:lstStyle>
                    <a:p>
                      <a:pPr algn="l" rtl="0" fontAlgn="ctr"/>
                      <a:r>
                        <a:rPr lang="en-CA" sz="18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</a:rPr>
                        <a:t>Cost/ </a:t>
                      </a:r>
                      <a:r>
                        <a:rPr lang="en-CA" sz="1800" b="0" i="0" u="none" strike="noStrike" dirty="0" smtClean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</a:rPr>
                        <a:t>Reimbursement</a:t>
                      </a:r>
                      <a:endParaRPr lang="en-CA" sz="18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+mj-lt"/>
                      </a:endParaRPr>
                    </a:p>
                  </a:txBody>
                  <a:tcPr marL="72000" marR="72000" marT="21600" marB="2160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9pPr>
                    </a:lstStyle>
                    <a:p>
                      <a:pPr algn="ctr" fontAlgn="b"/>
                      <a:r>
                        <a:rPr lang="en-CA" sz="18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</a:rPr>
                        <a:t>70%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2035"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9pPr>
                    </a:lstStyle>
                    <a:p>
                      <a:pPr algn="l" rtl="0" fontAlgn="ctr"/>
                      <a:r>
                        <a:rPr lang="en-CA" sz="1800" b="0" i="0" u="none" strike="noStrike" dirty="0" smtClean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</a:rPr>
                        <a:t>Quality Control </a:t>
                      </a:r>
                      <a:r>
                        <a:rPr lang="en-CA" sz="18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</a:rPr>
                        <a:t>standards</a:t>
                      </a:r>
                    </a:p>
                  </a:txBody>
                  <a:tcPr marL="72000" marR="72000" marT="21600" marB="2160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9pPr>
                    </a:lstStyle>
                    <a:p>
                      <a:pPr algn="ctr" fontAlgn="b"/>
                      <a:r>
                        <a:rPr lang="en-CA" sz="18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</a:rPr>
                        <a:t>40%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2035"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b="1" u="none" strike="noStrike" dirty="0" smtClean="0">
                          <a:effectLst/>
                          <a:latin typeface="+mj-lt"/>
                        </a:rPr>
                        <a:t>Analysis</a:t>
                      </a:r>
                      <a:endParaRPr lang="en-CA" sz="1800" b="1" i="0" u="none" strike="noStrike" dirty="0" smtClean="0">
                        <a:solidFill>
                          <a:srgbClr val="5B9BD5"/>
                        </a:solidFill>
                        <a:effectLst/>
                        <a:latin typeface="+mj-lt"/>
                      </a:endParaRPr>
                    </a:p>
                  </a:txBody>
                  <a:tcPr marL="72000" marR="72000" marT="21600" marB="2160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9pPr>
                    </a:lstStyle>
                    <a:p>
                      <a:pPr algn="l" rtl="0" fontAlgn="ctr"/>
                      <a:r>
                        <a:rPr lang="en-CA" sz="1800" b="0" i="0" u="none" strike="noStrike" dirty="0" smtClean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</a:rPr>
                        <a:t>Variants of Unknown Significance (VUS)</a:t>
                      </a:r>
                      <a:endParaRPr lang="en-CA" sz="18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+mj-lt"/>
                      </a:endParaRPr>
                    </a:p>
                  </a:txBody>
                  <a:tcPr marL="72000" marR="72000" marT="21600" marB="2160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9pPr>
                    </a:lstStyle>
                    <a:p>
                      <a:pPr algn="ctr" fontAlgn="b"/>
                      <a:r>
                        <a:rPr lang="en-CA" sz="18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</a:rPr>
                        <a:t>69%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2035"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9pPr>
                    </a:lstStyle>
                    <a:p>
                      <a:pPr algn="l" rtl="0" fontAlgn="ctr"/>
                      <a:r>
                        <a:rPr lang="en-C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Need</a:t>
                      </a:r>
                      <a:r>
                        <a:rPr lang="en-CA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for large scale population d</a:t>
                      </a:r>
                      <a:r>
                        <a:rPr lang="en-C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atabases</a:t>
                      </a:r>
                      <a:endParaRPr lang="en-CA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2000" marR="72000" marT="21600" marB="2160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9pPr>
                    </a:lstStyle>
                    <a:p>
                      <a:pPr algn="ctr" fontAlgn="b"/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2035"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9pPr>
                    </a:lstStyle>
                    <a:p>
                      <a:pPr algn="l" rtl="0" fontAlgn="ctr"/>
                      <a:r>
                        <a:rPr lang="en-C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Interdisciplinary</a:t>
                      </a:r>
                      <a:r>
                        <a:rPr lang="en-CA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c</a:t>
                      </a:r>
                      <a:r>
                        <a:rPr lang="en-C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ollaborations/Roles in the</a:t>
                      </a:r>
                      <a:r>
                        <a:rPr lang="en-CA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clinic</a:t>
                      </a:r>
                      <a:endParaRPr lang="en-CA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2000" marR="72000" marT="21600" marB="2160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9pPr>
                    </a:lstStyle>
                    <a:p>
                      <a:pPr algn="ctr" fontAlgn="b"/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23%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2035">
                <a:tc rowSpan="6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9pPr>
                    </a:lstStyle>
                    <a:p>
                      <a:pPr algn="ctr"/>
                      <a:r>
                        <a:rPr lang="en-CA" sz="1800" b="1" dirty="0" smtClean="0">
                          <a:latin typeface="+mj-lt"/>
                        </a:rPr>
                        <a:t>Reporting</a:t>
                      </a:r>
                      <a:endParaRPr lang="en-CA" sz="1800" b="1" dirty="0">
                        <a:latin typeface="+mj-lt"/>
                      </a:endParaRPr>
                    </a:p>
                  </a:txBody>
                  <a:tcPr marL="72000" marR="72000" marT="21600" marB="2160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9pPr>
                    </a:lstStyle>
                    <a:p>
                      <a:pPr algn="l" rtl="0" fontAlgn="ctr"/>
                      <a:r>
                        <a:rPr lang="en-CA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Incidental</a:t>
                      </a:r>
                      <a:r>
                        <a:rPr lang="en-CA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Findings (IF)</a:t>
                      </a:r>
                      <a:endParaRPr lang="en-CA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2000" marR="72000" marT="21600" marB="2160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9pPr>
                    </a:lstStyle>
                    <a:p>
                      <a:pPr algn="ctr" fontAlgn="b"/>
                      <a:r>
                        <a:rPr lang="en-CA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71%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</a:tr>
              <a:tr h="312035"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9pPr>
                    </a:lstStyle>
                    <a:p>
                      <a:pPr algn="l" rtl="0" fontAlgn="ctr"/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IF standards</a:t>
                      </a:r>
                    </a:p>
                  </a:txBody>
                  <a:tcPr marL="72000" marR="72000" marT="21600" marB="2160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9pPr>
                    </a:lstStyle>
                    <a:p>
                      <a:pPr algn="ctr" fontAlgn="b"/>
                      <a:r>
                        <a:rPr lang="en-CA" sz="18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</a:rPr>
                        <a:t>45%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2035"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9pPr>
                    </a:lstStyle>
                    <a:p>
                      <a:pPr algn="l" rtl="0" fontAlgn="ctr"/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Reproductive choices</a:t>
                      </a:r>
                    </a:p>
                  </a:txBody>
                  <a:tcPr marL="72000" marR="72000" marT="21600" marB="2160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9pPr>
                    </a:lstStyle>
                    <a:p>
                      <a:pPr algn="ctr" fontAlgn="b"/>
                      <a:r>
                        <a:rPr lang="en-CA" sz="18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</a:rPr>
                        <a:t>2%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2035"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9pPr>
                    </a:lstStyle>
                    <a:p>
                      <a:pPr algn="l" rtl="0" fontAlgn="ctr"/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Clinicians education</a:t>
                      </a:r>
                    </a:p>
                  </a:txBody>
                  <a:tcPr marL="72000" marR="72000" marT="21600" marB="2160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9pPr>
                    </a:lstStyle>
                    <a:p>
                      <a:pPr algn="ctr" fontAlgn="b"/>
                      <a:r>
                        <a:rPr lang="en-CA" sz="18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</a:rPr>
                        <a:t>43%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2035"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9pPr>
                    </a:lstStyle>
                    <a:p>
                      <a:pPr algn="l" rtl="0" fontAlgn="ctr"/>
                      <a:r>
                        <a:rPr lang="en-CA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VUS </a:t>
                      </a:r>
                      <a:r>
                        <a:rPr lang="en-C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standards</a:t>
                      </a:r>
                    </a:p>
                  </a:txBody>
                  <a:tcPr marL="72000" marR="72000" marT="21600" marB="2160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9pPr>
                    </a:lstStyle>
                    <a:p>
                      <a:pPr algn="ctr" fontAlgn="b"/>
                      <a:r>
                        <a:rPr lang="en-CA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55%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</a:tr>
              <a:tr h="312035"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9pPr>
                    </a:lstStyle>
                    <a:p>
                      <a:pPr algn="l" rtl="0" fontAlgn="ctr"/>
                      <a:r>
                        <a:rPr lang="en-C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Pre/Post test Counselling, Communication</a:t>
                      </a:r>
                      <a:endParaRPr lang="en-CA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2000" marR="72000" marT="21600" marB="2160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9pPr>
                    </a:lstStyle>
                    <a:p>
                      <a:pPr algn="ctr" fontAlgn="b"/>
                      <a:r>
                        <a:rPr lang="en-CA" sz="18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</a:rPr>
                        <a:t>26%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2035"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b="1" u="none" strike="noStrike" dirty="0" smtClean="0">
                          <a:effectLst/>
                          <a:latin typeface="+mj-lt"/>
                        </a:rPr>
                        <a:t>Availability</a:t>
                      </a:r>
                      <a:r>
                        <a:rPr lang="en-CA" sz="1800" b="1" u="none" strike="noStrike" baseline="0" dirty="0" smtClean="0">
                          <a:effectLst/>
                          <a:latin typeface="+mj-lt"/>
                        </a:rPr>
                        <a:t> of Results</a:t>
                      </a:r>
                      <a:endParaRPr lang="en-CA" sz="1800" b="1" dirty="0">
                        <a:latin typeface="+mj-lt"/>
                      </a:endParaRPr>
                    </a:p>
                  </a:txBody>
                  <a:tcPr marL="72000" marR="72000" marT="21600" marB="2160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9pPr>
                    </a:lstStyle>
                    <a:p>
                      <a:pPr algn="l" rtl="0" fontAlgn="ctr"/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Ownership, access, privacy</a:t>
                      </a:r>
                    </a:p>
                  </a:txBody>
                  <a:tcPr marL="72000" marR="72000" marT="21600" marB="2160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9pPr>
                    </a:lstStyle>
                    <a:p>
                      <a:pPr algn="ctr" fontAlgn="b"/>
                      <a:r>
                        <a:rPr lang="en-CA" sz="18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</a:rPr>
                        <a:t>32%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2035">
                <a:tc vMerge="1">
                  <a:txBody>
                    <a:bodyPr/>
                    <a:lstStyle/>
                    <a:p>
                      <a:endParaRPr lang="en-CA" sz="1000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9pPr>
                    </a:lstStyle>
                    <a:p>
                      <a:pPr algn="l" rtl="0" fontAlgn="ctr"/>
                      <a:r>
                        <a:rPr lang="en-C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Genetic </a:t>
                      </a:r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Discrimination</a:t>
                      </a:r>
                    </a:p>
                  </a:txBody>
                  <a:tcPr marL="72000" marR="72000" marT="21600" marB="2160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9pPr>
                    </a:lstStyle>
                    <a:p>
                      <a:pPr algn="ctr" fontAlgn="b"/>
                      <a:r>
                        <a:rPr lang="en-CA" sz="18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</a:rPr>
                        <a:t>15%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2035">
                <a:tc vMerge="1">
                  <a:txBody>
                    <a:bodyPr/>
                    <a:lstStyle/>
                    <a:p>
                      <a:endParaRPr lang="en-CA" sz="1000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9pPr>
                    </a:lstStyle>
                    <a:p>
                      <a:pPr algn="l" rtl="0" fontAlgn="ctr"/>
                      <a:r>
                        <a:rPr lang="en-C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Electronic</a:t>
                      </a:r>
                      <a:r>
                        <a:rPr lang="en-CA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Health Records</a:t>
                      </a:r>
                      <a:endParaRPr lang="en-CA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2000" marR="72000" marT="21600" marB="2160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DIN Light"/>
                        </a:defRPr>
                      </a:lvl9pPr>
                    </a:lstStyle>
                    <a:p>
                      <a:pPr algn="ctr" fontAlgn="b"/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2190833"/>
      </p:ext>
    </p:extLst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2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6750050"/>
            <a:ext cx="9144000" cy="10795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0" y="6750050"/>
            <a:ext cx="9144000" cy="1079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539552" y="404664"/>
            <a:ext cx="7848872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l"/>
            <a:r>
              <a:rPr lang="en-CA" dirty="0" smtClean="0"/>
              <a:t>2. Preliminary Findings</a:t>
            </a:r>
            <a:br>
              <a:rPr lang="en-CA" dirty="0" smtClean="0"/>
            </a:br>
            <a:r>
              <a:rPr lang="en-CA" dirty="0" smtClean="0"/>
              <a:t>B. Implementation Issues</a:t>
            </a:r>
            <a:endParaRPr lang="en-CA" dirty="0"/>
          </a:p>
        </p:txBody>
      </p:sp>
      <p:sp>
        <p:nvSpPr>
          <p:cNvPr id="2" name="Rectangle 1"/>
          <p:cNvSpPr/>
          <p:nvPr/>
        </p:nvSpPr>
        <p:spPr>
          <a:xfrm>
            <a:off x="647564" y="2855143"/>
            <a:ext cx="784887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800" dirty="0"/>
              <a:t>Implementation underway: technological push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800" dirty="0"/>
              <a:t>Wide range of issues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800" dirty="0"/>
              <a:t>Clear call for Standards </a:t>
            </a:r>
          </a:p>
        </p:txBody>
      </p:sp>
    </p:spTree>
    <p:extLst>
      <p:ext uri="{BB962C8B-B14F-4D97-AF65-F5344CB8AC3E}">
        <p14:creationId xmlns:p14="http://schemas.microsoft.com/office/powerpoint/2010/main" val="2313525621"/>
      </p:ext>
    </p:extLst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2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6750050"/>
            <a:ext cx="9144000" cy="10795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0" y="6750050"/>
            <a:ext cx="9144000" cy="1079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539552" y="404664"/>
            <a:ext cx="7848872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l"/>
            <a:r>
              <a:rPr lang="en-CA" dirty="0" smtClean="0"/>
              <a:t>2. Preliminary Findings</a:t>
            </a:r>
            <a:br>
              <a:rPr lang="en-CA" dirty="0" smtClean="0"/>
            </a:br>
            <a:r>
              <a:rPr lang="en-CA" dirty="0" smtClean="0"/>
              <a:t>B. Implementation Issues</a:t>
            </a:r>
            <a:endParaRPr lang="en-CA" dirty="0"/>
          </a:p>
        </p:txBody>
      </p:sp>
      <p:sp>
        <p:nvSpPr>
          <p:cNvPr id="2" name="Rectangle 1"/>
          <p:cNvSpPr/>
          <p:nvPr/>
        </p:nvSpPr>
        <p:spPr>
          <a:xfrm>
            <a:off x="647564" y="2348880"/>
            <a:ext cx="784887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800" dirty="0" smtClean="0"/>
              <a:t>Who </a:t>
            </a:r>
            <a:r>
              <a:rPr lang="en-CA" sz="2800" dirty="0"/>
              <a:t>should regulate?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800" dirty="0"/>
              <a:t>Professional societies, disease specific implementation regulation?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800" dirty="0"/>
              <a:t>Hospital policies? (IF, VUS)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800" dirty="0"/>
              <a:t>Regional/national policies (QC?)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800" dirty="0"/>
              <a:t>Others</a:t>
            </a:r>
          </a:p>
        </p:txBody>
      </p:sp>
    </p:spTree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2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6750050"/>
            <a:ext cx="9144000" cy="10795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0" y="6750050"/>
            <a:ext cx="9144000" cy="1079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539552" y="404664"/>
            <a:ext cx="7848872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l"/>
            <a:r>
              <a:rPr lang="en-CA" dirty="0" smtClean="0"/>
              <a:t>2. Preliminary Findings</a:t>
            </a:r>
            <a:br>
              <a:rPr lang="en-CA" dirty="0" smtClean="0"/>
            </a:br>
            <a:r>
              <a:rPr lang="en-CA" dirty="0" smtClean="0"/>
              <a:t>B. Implementation Issues</a:t>
            </a:r>
            <a:endParaRPr lang="en-CA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9100904"/>
              </p:ext>
            </p:extLst>
          </p:nvPr>
        </p:nvGraphicFramePr>
        <p:xfrm>
          <a:off x="531912" y="2276872"/>
          <a:ext cx="7992888" cy="35336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7658"/>
                <a:gridCol w="5433142"/>
                <a:gridCol w="792088"/>
              </a:tblGrid>
              <a:tr h="648072">
                <a:tc>
                  <a:txBody>
                    <a:bodyPr/>
                    <a:lstStyle/>
                    <a:p>
                      <a:r>
                        <a:rPr lang="fr-CA" sz="2400" dirty="0" err="1" smtClean="0"/>
                        <a:t>Jurisdiction</a:t>
                      </a:r>
                      <a:endParaRPr lang="fr-CA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sz="2400" dirty="0" smtClean="0"/>
                        <a:t>Source</a:t>
                      </a:r>
                      <a:endParaRPr lang="fr-CA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sz="2400" dirty="0" err="1" smtClean="0"/>
                        <a:t>Ref</a:t>
                      </a:r>
                      <a:endParaRPr lang="fr-CA" sz="2400" dirty="0"/>
                    </a:p>
                  </a:txBody>
                  <a:tcPr anchor="ctr"/>
                </a:tc>
              </a:tr>
              <a:tr h="651585">
                <a:tc>
                  <a:txBody>
                    <a:bodyPr/>
                    <a:lstStyle/>
                    <a:p>
                      <a:r>
                        <a:rPr lang="fr-CA" sz="2400" dirty="0" smtClean="0"/>
                        <a:t>USA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sz="2400" dirty="0" smtClean="0"/>
                        <a:t>American College of Medical Genetics</a:t>
                      </a:r>
                      <a:endParaRPr lang="fr-CA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sz="2400" dirty="0" smtClean="0"/>
                        <a:t>17</a:t>
                      </a:r>
                      <a:endParaRPr lang="fr-CA" sz="2400" dirty="0"/>
                    </a:p>
                  </a:txBody>
                  <a:tcPr anchor="ctr"/>
                </a:tc>
              </a:tr>
              <a:tr h="930835">
                <a:tc>
                  <a:txBody>
                    <a:bodyPr/>
                    <a:lstStyle/>
                    <a:p>
                      <a:r>
                        <a:rPr lang="fr-CA" sz="2400" dirty="0" smtClean="0"/>
                        <a:t>USA</a:t>
                      </a:r>
                      <a:endParaRPr lang="fr-CA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sz="2400" dirty="0" smtClean="0"/>
                        <a:t>Presidential Commission for the Study of Bioethics issues </a:t>
                      </a:r>
                      <a:endParaRPr lang="fr-CA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sz="2400" dirty="0" smtClean="0"/>
                        <a:t>0</a:t>
                      </a:r>
                      <a:endParaRPr lang="fr-CA" sz="2400" dirty="0"/>
                    </a:p>
                  </a:txBody>
                  <a:tcPr anchor="ctr"/>
                </a:tc>
              </a:tr>
              <a:tr h="651585">
                <a:tc>
                  <a:txBody>
                    <a:bodyPr/>
                    <a:lstStyle/>
                    <a:p>
                      <a:r>
                        <a:rPr lang="fr-CA" sz="2400" dirty="0" smtClean="0"/>
                        <a:t>Europe</a:t>
                      </a:r>
                      <a:endParaRPr lang="fr-CA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sz="2400" dirty="0" smtClean="0"/>
                        <a:t>European society of Human Genetics </a:t>
                      </a:r>
                      <a:endParaRPr lang="fr-CA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sz="2400" dirty="0" smtClean="0"/>
                        <a:t>0</a:t>
                      </a:r>
                      <a:endParaRPr lang="fr-CA" sz="2400" dirty="0"/>
                    </a:p>
                  </a:txBody>
                  <a:tcPr anchor="ctr"/>
                </a:tc>
              </a:tr>
              <a:tr h="651585">
                <a:tc>
                  <a:txBody>
                    <a:bodyPr/>
                    <a:lstStyle/>
                    <a:p>
                      <a:r>
                        <a:rPr lang="fr-CA" sz="2400" dirty="0" smtClean="0"/>
                        <a:t>Canada</a:t>
                      </a:r>
                      <a:endParaRPr lang="fr-CA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sz="2400" dirty="0" smtClean="0"/>
                        <a:t>Canadian college of Medical geneticists</a:t>
                      </a:r>
                      <a:endParaRPr lang="fr-CA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sz="2400" dirty="0" smtClean="0"/>
                        <a:t>0</a:t>
                      </a:r>
                      <a:endParaRPr lang="fr-CA" sz="24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2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6750050"/>
            <a:ext cx="9144000" cy="10795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0" y="6750050"/>
            <a:ext cx="9144000" cy="1079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539552" y="404664"/>
            <a:ext cx="7848872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l"/>
            <a:r>
              <a:rPr lang="en-CA" smtClean="0"/>
              <a:t>3. Discussion</a:t>
            </a:r>
            <a:br>
              <a:rPr lang="en-CA" smtClean="0"/>
            </a:br>
            <a:r>
              <a:rPr lang="en-CA" smtClean="0"/>
              <a:t>A. Study limitations</a:t>
            </a:r>
            <a:endParaRPr lang="en-CA" dirty="0"/>
          </a:p>
        </p:txBody>
      </p:sp>
      <p:sp>
        <p:nvSpPr>
          <p:cNvPr id="2" name="Rectangle 1"/>
          <p:cNvSpPr/>
          <p:nvPr/>
        </p:nvSpPr>
        <p:spPr>
          <a:xfrm>
            <a:off x="747564" y="2708920"/>
            <a:ext cx="763284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800" dirty="0">
                <a:latin typeface="+mj-lt"/>
              </a:rPr>
              <a:t>Search, filtering and inclusion criteria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800" dirty="0">
                <a:latin typeface="+mj-lt"/>
              </a:rPr>
              <a:t>Preliminary Results (42% results analysed only)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800" dirty="0" smtClean="0">
                <a:latin typeface="+mj-lt"/>
              </a:rPr>
              <a:t>Analysis </a:t>
            </a:r>
            <a:r>
              <a:rPr lang="en-CA" sz="2800" dirty="0">
                <a:latin typeface="+mj-lt"/>
              </a:rPr>
              <a:t>structure and focus</a:t>
            </a:r>
          </a:p>
        </p:txBody>
      </p:sp>
    </p:spTree>
    <p:extLst>
      <p:ext uri="{BB962C8B-B14F-4D97-AF65-F5344CB8AC3E}">
        <p14:creationId xmlns:p14="http://schemas.microsoft.com/office/powerpoint/2010/main" val="1380889268"/>
      </p:ext>
    </p:extLst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2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6750050"/>
            <a:ext cx="9144000" cy="10795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0" y="6750050"/>
            <a:ext cx="9144000" cy="1079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539552" y="404664"/>
            <a:ext cx="7848872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l"/>
            <a:r>
              <a:rPr lang="en-CA" dirty="0" smtClean="0"/>
              <a:t>3. Discussion</a:t>
            </a:r>
            <a:br>
              <a:rPr lang="en-CA" dirty="0" smtClean="0"/>
            </a:br>
            <a:r>
              <a:rPr lang="en-CA" dirty="0" smtClean="0"/>
              <a:t>B. Future Steps</a:t>
            </a:r>
            <a:endParaRPr lang="en-CA" dirty="0"/>
          </a:p>
        </p:txBody>
      </p:sp>
      <p:sp>
        <p:nvSpPr>
          <p:cNvPr id="2" name="Rectangle 1"/>
          <p:cNvSpPr/>
          <p:nvPr/>
        </p:nvSpPr>
        <p:spPr>
          <a:xfrm>
            <a:off x="747564" y="2708920"/>
            <a:ext cx="763284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+mj-lt"/>
              </a:rPr>
              <a:t>Second researcher looking through the 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+mj-lt"/>
              </a:rPr>
              <a:t>Finish data analysis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+mj-lt"/>
              </a:rPr>
              <a:t>Analysis of current regulatory </a:t>
            </a:r>
            <a:r>
              <a:rPr lang="en-US" sz="2800" dirty="0" smtClean="0">
                <a:latin typeface="+mj-lt"/>
              </a:rPr>
              <a:t>framework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60539374"/>
      </p:ext>
    </p:extLst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2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6750050"/>
            <a:ext cx="9144000" cy="10795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0" y="6750050"/>
            <a:ext cx="9144000" cy="1079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838200" y="365125"/>
            <a:ext cx="7190184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l"/>
            <a:r>
              <a:rPr lang="en-CA" dirty="0" smtClean="0"/>
              <a:t>Outline</a:t>
            </a:r>
            <a:endParaRPr lang="en-CA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838200" y="1690688"/>
            <a:ext cx="7190184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l">
              <a:buFont typeface="+mj-lt"/>
              <a:buAutoNum type="arabicPeriod"/>
            </a:pPr>
            <a:r>
              <a:rPr lang="en-CA" dirty="0" smtClean="0">
                <a:solidFill>
                  <a:schemeClr val="tx1"/>
                </a:solidFill>
              </a:rPr>
              <a:t>Introduction</a:t>
            </a:r>
          </a:p>
          <a:p>
            <a:pPr marL="914400" lvl="1" indent="-457200" algn="l">
              <a:buFont typeface="+mj-lt"/>
              <a:buAutoNum type="alphaUcPeriod"/>
            </a:pPr>
            <a:r>
              <a:rPr lang="en-CA" dirty="0" smtClean="0">
                <a:solidFill>
                  <a:schemeClr val="tx1"/>
                </a:solidFill>
              </a:rPr>
              <a:t>Context &amp; Study objectives</a:t>
            </a:r>
          </a:p>
          <a:p>
            <a:pPr marL="914400" lvl="1" indent="-457200" algn="l">
              <a:buFont typeface="+mj-lt"/>
              <a:buAutoNum type="alphaUcPeriod"/>
            </a:pPr>
            <a:r>
              <a:rPr lang="en-CA" dirty="0" smtClean="0">
                <a:solidFill>
                  <a:schemeClr val="tx1"/>
                </a:solidFill>
              </a:rPr>
              <a:t>Methodology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CA" dirty="0" smtClean="0">
                <a:solidFill>
                  <a:schemeClr val="tx1"/>
                </a:solidFill>
              </a:rPr>
              <a:t>Preliminary findings</a:t>
            </a:r>
          </a:p>
          <a:p>
            <a:pPr marL="914400" lvl="1" indent="-457200" algn="l">
              <a:buFont typeface="+mj-lt"/>
              <a:buAutoNum type="alphaUcPeriod"/>
            </a:pPr>
            <a:r>
              <a:rPr lang="en-CA" dirty="0" smtClean="0">
                <a:solidFill>
                  <a:schemeClr val="tx1"/>
                </a:solidFill>
              </a:rPr>
              <a:t>Articles overview</a:t>
            </a:r>
          </a:p>
          <a:p>
            <a:pPr marL="914400" lvl="1" indent="-457200" algn="l">
              <a:buFont typeface="+mj-lt"/>
              <a:buAutoNum type="alphaUcPeriod"/>
            </a:pPr>
            <a:r>
              <a:rPr lang="en-CA" dirty="0" smtClean="0">
                <a:solidFill>
                  <a:schemeClr val="tx1"/>
                </a:solidFill>
              </a:rPr>
              <a:t>Technology users identified implementation issues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CA" dirty="0" smtClean="0">
                <a:solidFill>
                  <a:schemeClr val="tx1"/>
                </a:solidFill>
              </a:rPr>
              <a:t>Discussion</a:t>
            </a:r>
          </a:p>
          <a:p>
            <a:pPr marL="914400" lvl="1" indent="-457200" algn="l">
              <a:buFont typeface="+mj-lt"/>
              <a:buAutoNum type="alphaUcPeriod"/>
            </a:pPr>
            <a:r>
              <a:rPr lang="en-CA" dirty="0" smtClean="0">
                <a:solidFill>
                  <a:schemeClr val="tx1"/>
                </a:solidFill>
              </a:rPr>
              <a:t>Study limitations</a:t>
            </a:r>
          </a:p>
          <a:p>
            <a:pPr marL="914400" lvl="1" indent="-457200" algn="l">
              <a:buFont typeface="+mj-lt"/>
              <a:buAutoNum type="alphaUcPeriod"/>
            </a:pPr>
            <a:r>
              <a:rPr lang="en-CA" dirty="0" smtClean="0">
                <a:solidFill>
                  <a:schemeClr val="tx1"/>
                </a:solidFill>
              </a:rPr>
              <a:t>Future steps</a:t>
            </a:r>
          </a:p>
        </p:txBody>
      </p:sp>
    </p:spTree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2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6750050"/>
            <a:ext cx="9144000" cy="10795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0" y="6750050"/>
            <a:ext cx="9144000" cy="1079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482138" y="307422"/>
            <a:ext cx="5530022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l"/>
            <a:r>
              <a:rPr lang="en-CA" smtClean="0"/>
              <a:t>Acknowledgements</a:t>
            </a:r>
            <a:endParaRPr lang="en-CA" dirty="0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178" y="3923149"/>
            <a:ext cx="3024264" cy="709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543178" y="4944809"/>
            <a:ext cx="3007096" cy="855834"/>
            <a:chOff x="2133600" y="5022556"/>
            <a:chExt cx="5212846" cy="1277431"/>
          </a:xfrm>
        </p:grpSpPr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CFBFA"/>
                </a:clrFrom>
                <a:clrTo>
                  <a:srgbClr val="FCFBFA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133600" y="5022556"/>
              <a:ext cx="5105400" cy="11728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Right Triangle 7"/>
            <p:cNvSpPr/>
            <p:nvPr/>
          </p:nvSpPr>
          <p:spPr>
            <a:xfrm rot="16200000">
              <a:off x="6615912" y="5569453"/>
              <a:ext cx="788976" cy="672092"/>
            </a:xfrm>
            <a:prstGeom prst="rt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9" name="Picture 8" descr="CGP only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4598" y="2786995"/>
            <a:ext cx="1516744" cy="925660"/>
          </a:xfrm>
          <a:prstGeom prst="rect">
            <a:avLst/>
          </a:prstGeom>
        </p:spPr>
      </p:pic>
      <p:pic>
        <p:nvPicPr>
          <p:cNvPr id="10" name="Picture 9" descr="CGP text only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012608" y="2923952"/>
            <a:ext cx="2491125" cy="72730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13386" y="1598548"/>
            <a:ext cx="32838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Professor Yann Joly</a:t>
            </a:r>
          </a:p>
          <a:p>
            <a:r>
              <a:rPr lang="en-CA" dirty="0" smtClean="0"/>
              <a:t>Professor Bartha Maria Knoppers</a:t>
            </a:r>
          </a:p>
          <a:p>
            <a:r>
              <a:rPr lang="en-CA" dirty="0" smtClean="0"/>
              <a:t>Martin H</a:t>
            </a:r>
            <a:r>
              <a:rPr lang="es-ES_tradnl" dirty="0" err="1" smtClean="0"/>
              <a:t>étu</a:t>
            </a:r>
            <a:endParaRPr lang="en-CA" dirty="0" smtClean="0"/>
          </a:p>
          <a:p>
            <a:endParaRPr lang="en-CA" dirty="0"/>
          </a:p>
        </p:txBody>
      </p:sp>
      <p:sp>
        <p:nvSpPr>
          <p:cNvPr id="12" name="TextBox 11"/>
          <p:cNvSpPr txBox="1"/>
          <p:nvPr/>
        </p:nvSpPr>
        <p:spPr>
          <a:xfrm>
            <a:off x="5237502" y="1699774"/>
            <a:ext cx="3719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Professor Anne </a:t>
            </a:r>
            <a:r>
              <a:rPr lang="en-CA" dirty="0" err="1" smtClean="0"/>
              <a:t>Cambon</a:t>
            </a:r>
            <a:r>
              <a:rPr lang="en-CA" dirty="0" smtClean="0"/>
              <a:t> Thomsen</a:t>
            </a:r>
          </a:p>
        </p:txBody>
      </p:sp>
      <p:pic>
        <p:nvPicPr>
          <p:cNvPr id="15" name="Picture 2" descr="http://upload.wikimedia.org/wikipedia/fr/a/a4/Logo_UT3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4100" y="4298031"/>
            <a:ext cx="3237926" cy="109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http://medias-presse.info/wp-content/uploads/2014/06/INSERM-mpi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6181" y="2844069"/>
            <a:ext cx="3633763" cy="1385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http://www.rmga.qc.ca/images/entete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6054" y="5924848"/>
            <a:ext cx="3888432" cy="688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3180222"/>
      </p:ext>
    </p:extLst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2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6750050"/>
            <a:ext cx="9144000" cy="10795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0" y="6750050"/>
            <a:ext cx="9144000" cy="1079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535276" y="365125"/>
            <a:ext cx="8180333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l"/>
            <a:r>
              <a:rPr lang="en-CA" smtClean="0"/>
              <a:t>1. Introduction</a:t>
            </a:r>
            <a:br>
              <a:rPr lang="en-CA" smtClean="0"/>
            </a:br>
            <a:r>
              <a:rPr lang="en-CA" smtClean="0"/>
              <a:t>A. Context &amp; Objective</a:t>
            </a:r>
            <a:endParaRPr lang="en-CA" dirty="0"/>
          </a:p>
        </p:txBody>
      </p:sp>
      <p:sp>
        <p:nvSpPr>
          <p:cNvPr id="5" name="Content Placeholder 4"/>
          <p:cNvSpPr txBox="1">
            <a:spLocks/>
          </p:cNvSpPr>
          <p:nvPr/>
        </p:nvSpPr>
        <p:spPr bwMode="auto">
          <a:xfrm>
            <a:off x="539552" y="2276871"/>
            <a:ext cx="8064897" cy="3900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CA" dirty="0" smtClean="0">
                <a:solidFill>
                  <a:schemeClr val="tx1"/>
                </a:solidFill>
              </a:rPr>
              <a:t>PhD project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CA" dirty="0" smtClean="0">
                <a:solidFill>
                  <a:schemeClr val="tx1"/>
                </a:solidFill>
              </a:rPr>
              <a:t>Empirical evidence, implementation of whole exome sequencing in the clinical setting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CA" dirty="0" smtClean="0">
                <a:solidFill>
                  <a:schemeClr val="tx1"/>
                </a:solidFill>
              </a:rPr>
              <a:t>Case studies France/Canada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CA" dirty="0" smtClean="0">
                <a:solidFill>
                  <a:schemeClr val="tx1"/>
                </a:solidFill>
              </a:rPr>
              <a:t>Data trajectory: from raw sequencing data to clinical information</a:t>
            </a:r>
          </a:p>
        </p:txBody>
      </p:sp>
    </p:spTree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2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6750050"/>
            <a:ext cx="9144000" cy="10795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0" y="6750050"/>
            <a:ext cx="9144000" cy="1079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535276" y="365125"/>
            <a:ext cx="8180333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l"/>
            <a:r>
              <a:rPr lang="en-CA" dirty="0" smtClean="0"/>
              <a:t>1. Introduction</a:t>
            </a:r>
            <a:br>
              <a:rPr lang="en-CA" dirty="0" smtClean="0"/>
            </a:br>
            <a:r>
              <a:rPr lang="en-CA" dirty="0" smtClean="0"/>
              <a:t>A. Context &amp; Objective</a:t>
            </a:r>
            <a:endParaRPr lang="en-CA" dirty="0"/>
          </a:p>
        </p:txBody>
      </p:sp>
      <p:sp>
        <p:nvSpPr>
          <p:cNvPr id="5" name="Content Placeholder 4"/>
          <p:cNvSpPr txBox="1">
            <a:spLocks/>
          </p:cNvSpPr>
          <p:nvPr/>
        </p:nvSpPr>
        <p:spPr bwMode="auto">
          <a:xfrm>
            <a:off x="500748" y="1988840"/>
            <a:ext cx="8064897" cy="4116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CA" dirty="0" smtClean="0">
                <a:solidFill>
                  <a:schemeClr val="tx1"/>
                </a:solidFill>
              </a:rPr>
              <a:t>Whole Exome Sequencing</a:t>
            </a:r>
          </a:p>
          <a:p>
            <a:pPr lvl="1" algn="l"/>
            <a:r>
              <a:rPr lang="en-CA" dirty="0" smtClean="0">
                <a:solidFill>
                  <a:schemeClr val="tx1"/>
                </a:solidFill>
              </a:rPr>
              <a:t>Protein coding regions of all genes</a:t>
            </a:r>
          </a:p>
          <a:p>
            <a:pPr lvl="1" algn="l"/>
            <a:r>
              <a:rPr lang="en-CA" dirty="0" smtClean="0">
                <a:solidFill>
                  <a:schemeClr val="tx1"/>
                </a:solidFill>
              </a:rPr>
              <a:t>≈2% genome</a:t>
            </a:r>
          </a:p>
          <a:p>
            <a:pPr lvl="1" algn="l"/>
            <a:r>
              <a:rPr lang="en-CA" dirty="0" smtClean="0">
                <a:solidFill>
                  <a:schemeClr val="tx1"/>
                </a:solidFill>
              </a:rPr>
              <a:t>&lt;5.000 CAD</a:t>
            </a:r>
          </a:p>
          <a:p>
            <a:pPr lvl="1" algn="l"/>
            <a:r>
              <a:rPr lang="en-CA" dirty="0" smtClean="0">
                <a:solidFill>
                  <a:schemeClr val="tx1"/>
                </a:solidFill>
              </a:rPr>
              <a:t>Diverse uses 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CA" dirty="0" smtClean="0">
                <a:solidFill>
                  <a:schemeClr val="tx1"/>
                </a:solidFill>
              </a:rPr>
              <a:t>Diagnosis, etiology, predisposition, treatment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CA" dirty="0" err="1" smtClean="0">
                <a:solidFill>
                  <a:schemeClr val="tx1"/>
                </a:solidFill>
              </a:rPr>
              <a:t>mendelian</a:t>
            </a:r>
            <a:r>
              <a:rPr lang="en-CA" dirty="0" smtClean="0">
                <a:solidFill>
                  <a:schemeClr val="tx1"/>
                </a:solidFill>
              </a:rPr>
              <a:t> disorders, undiagnosed diseases, cancer, intellectual disability</a:t>
            </a:r>
          </a:p>
        </p:txBody>
      </p:sp>
    </p:spTree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2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6750050"/>
            <a:ext cx="9144000" cy="10795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0" y="6750050"/>
            <a:ext cx="9144000" cy="1079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" name="Content Placeholder 4"/>
          <p:cNvSpPr txBox="1">
            <a:spLocks/>
          </p:cNvSpPr>
          <p:nvPr/>
        </p:nvSpPr>
        <p:spPr bwMode="auto">
          <a:xfrm>
            <a:off x="535276" y="2091632"/>
            <a:ext cx="7997164" cy="37771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/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CA" sz="3600" dirty="0" smtClean="0">
                <a:solidFill>
                  <a:schemeClr val="tx1"/>
                </a:solidFill>
              </a:rPr>
              <a:t>Study Objective: 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ELSI Challenges </a:t>
            </a:r>
            <a:r>
              <a:rPr lang="en-US" dirty="0" smtClean="0">
                <a:solidFill>
                  <a:schemeClr val="tx1"/>
                </a:solidFill>
              </a:rPr>
              <a:t>– implementation, data, results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Clinical Applications </a:t>
            </a:r>
            <a:r>
              <a:rPr lang="en-US" dirty="0" smtClean="0">
                <a:solidFill>
                  <a:schemeClr val="tx1"/>
                </a:solidFill>
              </a:rPr>
              <a:t>– result use in patient care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Exome Sequencing </a:t>
            </a:r>
            <a:r>
              <a:rPr lang="en-US" dirty="0" smtClean="0">
                <a:solidFill>
                  <a:schemeClr val="tx1"/>
                </a:solidFill>
              </a:rPr>
              <a:t>– strict technological focus</a:t>
            </a:r>
            <a:endParaRPr lang="en-CA" dirty="0" smtClean="0">
              <a:solidFill>
                <a:schemeClr val="tx1"/>
              </a:solidFill>
            </a:endParaRPr>
          </a:p>
          <a:p>
            <a:pPr algn="l"/>
            <a:endParaRPr lang="en-CA" b="1" dirty="0" smtClean="0">
              <a:solidFill>
                <a:schemeClr val="tx1"/>
              </a:solidFill>
            </a:endParaRPr>
          </a:p>
          <a:p>
            <a:pPr algn="l"/>
            <a:r>
              <a:rPr lang="en-CA" b="1" dirty="0" smtClean="0">
                <a:solidFill>
                  <a:schemeClr val="tx1"/>
                </a:solidFill>
              </a:rPr>
              <a:t>Technology Users </a:t>
            </a:r>
            <a:r>
              <a:rPr lang="en-CA" dirty="0" smtClean="0">
                <a:solidFill>
                  <a:schemeClr val="tx1"/>
                </a:solidFill>
              </a:rPr>
              <a:t>– Researchers, MDs, clinicians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535276" y="365125"/>
            <a:ext cx="8180333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l"/>
            <a:r>
              <a:rPr lang="en-CA" dirty="0" smtClean="0"/>
              <a:t>1. Introduction</a:t>
            </a:r>
            <a:br>
              <a:rPr lang="en-CA" dirty="0" smtClean="0"/>
            </a:br>
            <a:r>
              <a:rPr lang="en-CA" dirty="0" smtClean="0"/>
              <a:t>A. Context &amp; Objective</a:t>
            </a:r>
            <a:endParaRPr lang="en-CA" dirty="0"/>
          </a:p>
        </p:txBody>
      </p:sp>
    </p:spTree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2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6750050"/>
            <a:ext cx="9144000" cy="10795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0" y="6750050"/>
            <a:ext cx="9144000" cy="1079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535276" y="365125"/>
            <a:ext cx="8180333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l"/>
            <a:r>
              <a:rPr lang="en-CA" dirty="0" smtClean="0"/>
              <a:t>1. Introduction</a:t>
            </a:r>
            <a:br>
              <a:rPr lang="en-CA" dirty="0" smtClean="0"/>
            </a:br>
            <a:r>
              <a:rPr lang="en-CA" dirty="0" smtClean="0"/>
              <a:t>B. Methodology</a:t>
            </a:r>
            <a:endParaRPr lang="en-CA" dirty="0"/>
          </a:p>
        </p:txBody>
      </p:sp>
      <p:sp>
        <p:nvSpPr>
          <p:cNvPr id="8" name="Rectangle 7"/>
          <p:cNvSpPr/>
          <p:nvPr/>
        </p:nvSpPr>
        <p:spPr>
          <a:xfrm>
            <a:off x="481833" y="2132856"/>
            <a:ext cx="8180333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b="1" dirty="0" smtClean="0"/>
              <a:t>Search   </a:t>
            </a:r>
            <a:r>
              <a:rPr lang="en-US" sz="2400" dirty="0" smtClean="0"/>
              <a:t>EBSCO, EMBASE, PubMed, Science Direct, Scopus, Web </a:t>
            </a:r>
            <a:r>
              <a:rPr lang="en-US" sz="2400" dirty="0"/>
              <a:t>of Science</a:t>
            </a:r>
          </a:p>
          <a:p>
            <a:pPr fontAlgn="b"/>
            <a:endParaRPr lang="en-CA" sz="2400" b="1" dirty="0" smtClean="0"/>
          </a:p>
          <a:p>
            <a:pPr fontAlgn="b"/>
            <a:r>
              <a:rPr lang="en-CA" sz="2400" dirty="0" smtClean="0"/>
              <a:t>(“</a:t>
            </a:r>
            <a:r>
              <a:rPr lang="en-CA" sz="2400" dirty="0"/>
              <a:t>exome sequencing” </a:t>
            </a:r>
            <a:r>
              <a:rPr lang="en-CA" sz="2400" b="1" dirty="0"/>
              <a:t>OR</a:t>
            </a:r>
            <a:r>
              <a:rPr lang="en-CA" sz="2400" dirty="0"/>
              <a:t> “whole-exome sequencing” </a:t>
            </a:r>
            <a:r>
              <a:rPr lang="en-CA" sz="2400" b="1" dirty="0"/>
              <a:t>OR</a:t>
            </a:r>
            <a:r>
              <a:rPr lang="en-CA" sz="2400" dirty="0"/>
              <a:t> “whole exome sequencing</a:t>
            </a:r>
            <a:r>
              <a:rPr lang="en-CA" sz="2400" dirty="0" smtClean="0"/>
              <a:t>”) </a:t>
            </a:r>
          </a:p>
          <a:p>
            <a:pPr fontAlgn="b">
              <a:spcBef>
                <a:spcPts val="600"/>
              </a:spcBef>
              <a:spcAft>
                <a:spcPts val="600"/>
              </a:spcAft>
            </a:pPr>
            <a:r>
              <a:rPr lang="en-CA" sz="2400" b="1" dirty="0" smtClean="0"/>
              <a:t>AND </a:t>
            </a:r>
            <a:endParaRPr lang="en-CA" sz="2400" b="1" dirty="0"/>
          </a:p>
          <a:p>
            <a:pPr fontAlgn="b"/>
            <a:r>
              <a:rPr lang="en-CA" sz="2400" dirty="0" smtClean="0"/>
              <a:t>(“</a:t>
            </a:r>
            <a:r>
              <a:rPr lang="en-CA" sz="2400" dirty="0"/>
              <a:t>Clinical application” </a:t>
            </a:r>
            <a:r>
              <a:rPr lang="en-CA" sz="2400" b="1" dirty="0"/>
              <a:t>OR</a:t>
            </a:r>
            <a:r>
              <a:rPr lang="en-CA" sz="2400" dirty="0"/>
              <a:t> “Medical application” </a:t>
            </a:r>
            <a:r>
              <a:rPr lang="en-CA" sz="2400" b="1" dirty="0"/>
              <a:t>OR</a:t>
            </a:r>
            <a:r>
              <a:rPr lang="en-CA" sz="2400" dirty="0"/>
              <a:t> “Healthcare” </a:t>
            </a:r>
            <a:r>
              <a:rPr lang="en-CA" sz="2400" b="1" dirty="0"/>
              <a:t>OR</a:t>
            </a:r>
            <a:r>
              <a:rPr lang="en-CA" sz="2400" dirty="0"/>
              <a:t> “Clinical care” </a:t>
            </a:r>
            <a:r>
              <a:rPr lang="en-CA" sz="2400" b="1" dirty="0"/>
              <a:t>OR</a:t>
            </a:r>
            <a:r>
              <a:rPr lang="en-CA" sz="2400" dirty="0"/>
              <a:t> “Medical care” </a:t>
            </a:r>
            <a:r>
              <a:rPr lang="en-CA" sz="2400" b="1" dirty="0"/>
              <a:t>OR</a:t>
            </a:r>
            <a:r>
              <a:rPr lang="en-CA" sz="2400" dirty="0"/>
              <a:t> “Clinical practice” </a:t>
            </a:r>
            <a:r>
              <a:rPr lang="en-CA" sz="2400" b="1" dirty="0"/>
              <a:t>OR</a:t>
            </a:r>
            <a:r>
              <a:rPr lang="en-CA" sz="2400" dirty="0"/>
              <a:t> “Clinical diagnostic” </a:t>
            </a:r>
            <a:r>
              <a:rPr lang="en-CA" sz="2400" b="1" dirty="0"/>
              <a:t>OR</a:t>
            </a:r>
            <a:r>
              <a:rPr lang="en-CA" sz="2400" dirty="0"/>
              <a:t> “Medical practice</a:t>
            </a:r>
            <a:r>
              <a:rPr lang="en-CA" sz="2400" dirty="0" smtClean="0"/>
              <a:t>”)</a:t>
            </a:r>
            <a:endParaRPr lang="en-CA" sz="2400" dirty="0"/>
          </a:p>
        </p:txBody>
      </p:sp>
    </p:spTree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2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6750050"/>
            <a:ext cx="9144000" cy="10795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0" y="6750050"/>
            <a:ext cx="9144000" cy="1079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535276" y="365125"/>
            <a:ext cx="8180333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l"/>
            <a:r>
              <a:rPr lang="en-CA" dirty="0" smtClean="0"/>
              <a:t>1. Introduction</a:t>
            </a:r>
            <a:br>
              <a:rPr lang="en-CA" dirty="0" smtClean="0"/>
            </a:br>
            <a:r>
              <a:rPr lang="en-CA" dirty="0" smtClean="0"/>
              <a:t>B. Methodology</a:t>
            </a:r>
            <a:endParaRPr lang="en-CA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8006075"/>
              </p:ext>
            </p:extLst>
          </p:nvPr>
        </p:nvGraphicFramePr>
        <p:xfrm>
          <a:off x="535276" y="2636912"/>
          <a:ext cx="7997164" cy="24752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62725"/>
                <a:gridCol w="2034439"/>
              </a:tblGrid>
              <a:tr h="369413"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b="1" u="none" strike="noStrike" dirty="0">
                          <a:effectLst/>
                        </a:rPr>
                        <a:t>Filtering process</a:t>
                      </a:r>
                      <a:endParaRPr lang="en-CA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b="1" u="none" strike="noStrike" dirty="0">
                          <a:effectLst/>
                        </a:rPr>
                        <a:t>Total</a:t>
                      </a:r>
                      <a:endParaRPr lang="en-CA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</a:tr>
              <a:tr h="369413"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u="none" strike="noStrike" dirty="0">
                          <a:effectLst/>
                        </a:rPr>
                        <a:t>Total </a:t>
                      </a:r>
                      <a:r>
                        <a:rPr lang="en-CA" sz="2400" u="none" strike="noStrike" dirty="0" smtClean="0">
                          <a:effectLst/>
                        </a:rPr>
                        <a:t>hits</a:t>
                      </a:r>
                      <a:endParaRPr lang="en-CA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400" u="none" strike="noStrike" dirty="0" smtClean="0">
                          <a:effectLst/>
                        </a:rPr>
                        <a:t>2.275</a:t>
                      </a:r>
                      <a:endParaRPr lang="en-CA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</a:tr>
              <a:tr h="64647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 smtClean="0">
                          <a:effectLst/>
                        </a:rPr>
                        <a:t>Unique, peer </a:t>
                      </a:r>
                      <a:r>
                        <a:rPr lang="en-US" sz="2400" u="none" strike="noStrike" dirty="0">
                          <a:effectLst/>
                        </a:rPr>
                        <a:t>reviewed journal </a:t>
                      </a:r>
                      <a:r>
                        <a:rPr lang="en-US" sz="2400" u="none" strike="noStrike" dirty="0" smtClean="0">
                          <a:effectLst/>
                        </a:rPr>
                        <a:t>articles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400" u="none" strike="noStrike" dirty="0">
                          <a:effectLst/>
                        </a:rPr>
                        <a:t>1714</a:t>
                      </a:r>
                      <a:endParaRPr lang="en-CA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</a:tr>
              <a:tr h="369413"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u="none" strike="noStrike" dirty="0">
                          <a:effectLst/>
                        </a:rPr>
                        <a:t>Analysed</a:t>
                      </a:r>
                      <a:endParaRPr lang="en-CA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400" u="none" strike="noStrike" baseline="0" dirty="0" smtClean="0">
                          <a:effectLst/>
                        </a:rPr>
                        <a:t>714 (42%)</a:t>
                      </a:r>
                      <a:endParaRPr lang="en-CA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</a:tr>
              <a:tr h="369413"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u="none" strike="noStrike" dirty="0" smtClean="0">
                          <a:effectLst/>
                        </a:rPr>
                        <a:t>Included</a:t>
                      </a:r>
                      <a:endParaRPr lang="en-CA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400" u="none" strike="noStrike" dirty="0" smtClean="0">
                          <a:effectLst/>
                        </a:rPr>
                        <a:t>47</a:t>
                      </a:r>
                      <a:endParaRPr lang="en-CA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048476"/>
      </p:ext>
    </p:extLst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2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6750050"/>
            <a:ext cx="9144000" cy="10795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0" y="6750050"/>
            <a:ext cx="9144000" cy="1079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535276" y="365125"/>
            <a:ext cx="8180333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l"/>
            <a:r>
              <a:rPr lang="en-CA" dirty="0" smtClean="0"/>
              <a:t>1. Introduction</a:t>
            </a:r>
            <a:br>
              <a:rPr lang="en-CA" dirty="0" smtClean="0"/>
            </a:br>
            <a:r>
              <a:rPr lang="en-CA" dirty="0" smtClean="0"/>
              <a:t>B. Methodology</a:t>
            </a:r>
            <a:endParaRPr lang="en-CA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199818347"/>
              </p:ext>
            </p:extLst>
          </p:nvPr>
        </p:nvGraphicFramePr>
        <p:xfrm>
          <a:off x="685529" y="2021878"/>
          <a:ext cx="7997164" cy="4414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 rot="18677780">
            <a:off x="363097" y="3529948"/>
            <a:ext cx="36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200" dirty="0" smtClean="0"/>
              <a:t>Inclusion </a:t>
            </a:r>
            <a:r>
              <a:rPr lang="fr-CA" sz="3200" dirty="0" err="1" smtClean="0"/>
              <a:t>Criteria</a:t>
            </a:r>
            <a:endParaRPr lang="fr-CA" sz="3200" dirty="0"/>
          </a:p>
        </p:txBody>
      </p:sp>
    </p:spTree>
    <p:extLst>
      <p:ext uri="{BB962C8B-B14F-4D97-AF65-F5344CB8AC3E}">
        <p14:creationId xmlns:p14="http://schemas.microsoft.com/office/powerpoint/2010/main" val="581619169"/>
      </p:ext>
    </p:extLst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2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6750050"/>
            <a:ext cx="9144000" cy="10795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0" y="6750050"/>
            <a:ext cx="9144000" cy="1079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535276" y="365125"/>
            <a:ext cx="8180333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l"/>
            <a:r>
              <a:rPr lang="en-CA" dirty="0" smtClean="0"/>
              <a:t>2. Preliminary Findings</a:t>
            </a:r>
          </a:p>
          <a:p>
            <a:pPr algn="l"/>
            <a:r>
              <a:rPr lang="en-CA" dirty="0" smtClean="0"/>
              <a:t>A. Articles overview</a:t>
            </a:r>
            <a:endParaRPr lang="en-CA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3941067"/>
              </p:ext>
            </p:extLst>
          </p:nvPr>
        </p:nvGraphicFramePr>
        <p:xfrm>
          <a:off x="251520" y="1916832"/>
          <a:ext cx="4833269" cy="24482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9928741"/>
              </p:ext>
            </p:extLst>
          </p:nvPr>
        </p:nvGraphicFramePr>
        <p:xfrm>
          <a:off x="5148064" y="4005064"/>
          <a:ext cx="3746500" cy="24289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07889512"/>
      </p:ext>
    </p:extLst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2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theme/theme1.xml><?xml version="1.0" encoding="utf-8"?>
<a:theme xmlns:a="http://schemas.openxmlformats.org/drawingml/2006/main" name="PechaKuchaTemplate (2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PechaKuchaTemplate (2)</Template>
  <TotalTime>122</TotalTime>
  <Words>983</Words>
  <Application>Microsoft Office PowerPoint</Application>
  <PresentationFormat>On-screen Show (4:3)</PresentationFormat>
  <Paragraphs>265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ＭＳ Ｐゴシック</vt:lpstr>
      <vt:lpstr>Arial</vt:lpstr>
      <vt:lpstr>Calibri</vt:lpstr>
      <vt:lpstr>PechaKuchaTemplate (2)</vt:lpstr>
      <vt:lpstr>ELSI Challenges Associated with Clinical Applications of Exome Sequencing: preliminary results from a Systematic Literature Review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Oxford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Prachi Bhatnagar</dc:creator>
  <cp:lastModifiedBy>Hazel Halton</cp:lastModifiedBy>
  <cp:revision>13</cp:revision>
  <cp:lastPrinted>2015-06-22T14:17:17Z</cp:lastPrinted>
  <dcterms:created xsi:type="dcterms:W3CDTF">2014-12-16T11:05:44Z</dcterms:created>
  <dcterms:modified xsi:type="dcterms:W3CDTF">2015-06-24T12:42:58Z</dcterms:modified>
</cp:coreProperties>
</file>